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53" r:id="rId4"/>
  </p:sldMasterIdLst>
  <p:notesMasterIdLst>
    <p:notesMasterId r:id="rId56"/>
  </p:notesMasterIdLst>
  <p:handoutMasterIdLst>
    <p:handoutMasterId r:id="rId57"/>
  </p:handoutMasterIdLst>
  <p:sldIdLst>
    <p:sldId id="266" r:id="rId5"/>
    <p:sldId id="450" r:id="rId6"/>
    <p:sldId id="461" r:id="rId7"/>
    <p:sldId id="515" r:id="rId8"/>
    <p:sldId id="462" r:id="rId9"/>
    <p:sldId id="451" r:id="rId10"/>
    <p:sldId id="452" r:id="rId11"/>
    <p:sldId id="453" r:id="rId12"/>
    <p:sldId id="416" r:id="rId13"/>
    <p:sldId id="407" r:id="rId14"/>
    <p:sldId id="408" r:id="rId15"/>
    <p:sldId id="409" r:id="rId16"/>
    <p:sldId id="410" r:id="rId17"/>
    <p:sldId id="401" r:id="rId18"/>
    <p:sldId id="417" r:id="rId19"/>
    <p:sldId id="419" r:id="rId20"/>
    <p:sldId id="420" r:id="rId21"/>
    <p:sldId id="421" r:id="rId22"/>
    <p:sldId id="422" r:id="rId23"/>
    <p:sldId id="405" r:id="rId24"/>
    <p:sldId id="423" r:id="rId25"/>
    <p:sldId id="424" r:id="rId26"/>
    <p:sldId id="425" r:id="rId27"/>
    <p:sldId id="426" r:id="rId28"/>
    <p:sldId id="404" r:id="rId29"/>
    <p:sldId id="514" r:id="rId30"/>
    <p:sldId id="454" r:id="rId31"/>
    <p:sldId id="457" r:id="rId32"/>
    <p:sldId id="427" r:id="rId33"/>
    <p:sldId id="428" r:id="rId34"/>
    <p:sldId id="429" r:id="rId35"/>
    <p:sldId id="430" r:id="rId36"/>
    <p:sldId id="431" r:id="rId37"/>
    <p:sldId id="432" r:id="rId38"/>
    <p:sldId id="433" r:id="rId39"/>
    <p:sldId id="434" r:id="rId40"/>
    <p:sldId id="435" r:id="rId41"/>
    <p:sldId id="436" r:id="rId42"/>
    <p:sldId id="437" r:id="rId43"/>
    <p:sldId id="438" r:id="rId44"/>
    <p:sldId id="439" r:id="rId45"/>
    <p:sldId id="440" r:id="rId46"/>
    <p:sldId id="441" r:id="rId47"/>
    <p:sldId id="442" r:id="rId48"/>
    <p:sldId id="443" r:id="rId49"/>
    <p:sldId id="444" r:id="rId50"/>
    <p:sldId id="445" r:id="rId51"/>
    <p:sldId id="446" r:id="rId52"/>
    <p:sldId id="447" r:id="rId53"/>
    <p:sldId id="448" r:id="rId54"/>
    <p:sldId id="458" r:id="rId5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406">
          <p15:clr>
            <a:srgbClr val="A4A3A4"/>
          </p15:clr>
        </p15:guide>
        <p15:guide id="3" pos="2880">
          <p15:clr>
            <a:srgbClr val="A4A3A4"/>
          </p15:clr>
        </p15:guide>
        <p15:guide id="4" orient="horz" pos="2114">
          <p15:clr>
            <a:srgbClr val="A4A3A4"/>
          </p15:clr>
        </p15:guide>
        <p15:guide id="5" pos="2759">
          <p15:clr>
            <a:srgbClr val="A4A3A4"/>
          </p15:clr>
        </p15:guide>
        <p15:guide id="6" pos="202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0080"/>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45DEBD-8840-4942-9494-AF1686C7DBB2}" v="2" dt="2019-07-22T02:52:47.6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66"/>
    <p:restoredTop sz="92603" autoAdjust="0"/>
  </p:normalViewPr>
  <p:slideViewPr>
    <p:cSldViewPr snapToGrid="0" snapToObjects="1">
      <p:cViewPr varScale="1">
        <p:scale>
          <a:sx n="79" d="100"/>
          <a:sy n="79" d="100"/>
        </p:scale>
        <p:origin x="1805" y="58"/>
      </p:cViewPr>
      <p:guideLst>
        <p:guide orient="horz" pos="2160"/>
        <p:guide pos="2406"/>
        <p:guide pos="2880"/>
        <p:guide orient="horz" pos="2114"/>
        <p:guide pos="2759"/>
        <p:guide pos="2022"/>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hua Woo Jin Kai /FI" userId="ed5c5f26-5490-4068-a5b3-6279523967ea" providerId="ADAL" clId="{11BC0182-8AEA-4705-9E93-8B25939DD245}"/>
    <pc:docChg chg="custSel modSld">
      <pc:chgData name="Joshua Woo Jin Kai /FI" userId="ed5c5f26-5490-4068-a5b3-6279523967ea" providerId="ADAL" clId="{11BC0182-8AEA-4705-9E93-8B25939DD245}" dt="2019-07-16T04:48:44.757" v="875" actId="20577"/>
      <pc:docMkLst>
        <pc:docMk/>
      </pc:docMkLst>
      <pc:sldChg chg="modNotesTx">
        <pc:chgData name="Joshua Woo Jin Kai /FI" userId="ed5c5f26-5490-4068-a5b3-6279523967ea" providerId="ADAL" clId="{11BC0182-8AEA-4705-9E93-8B25939DD245}" dt="2019-07-16T04:29:36.417" v="787" actId="20577"/>
        <pc:sldMkLst>
          <pc:docMk/>
          <pc:sldMk cId="3081105520" sldId="401"/>
        </pc:sldMkLst>
      </pc:sldChg>
      <pc:sldChg chg="modNotesTx">
        <pc:chgData name="Joshua Woo Jin Kai /FI" userId="ed5c5f26-5490-4068-a5b3-6279523967ea" providerId="ADAL" clId="{11BC0182-8AEA-4705-9E93-8B25939DD245}" dt="2019-07-16T04:48:44.757" v="875" actId="20577"/>
        <pc:sldMkLst>
          <pc:docMk/>
          <pc:sldMk cId="1952350889" sldId="404"/>
        </pc:sldMkLst>
      </pc:sldChg>
      <pc:sldChg chg="modNotesTx">
        <pc:chgData name="Joshua Woo Jin Kai /FI" userId="ed5c5f26-5490-4068-a5b3-6279523967ea" providerId="ADAL" clId="{11BC0182-8AEA-4705-9E93-8B25939DD245}" dt="2019-07-16T04:25:07.920" v="277" actId="20577"/>
        <pc:sldMkLst>
          <pc:docMk/>
          <pc:sldMk cId="761246998" sldId="408"/>
        </pc:sldMkLst>
      </pc:sldChg>
      <pc:sldChg chg="modNotesTx">
        <pc:chgData name="Joshua Woo Jin Kai /FI" userId="ed5c5f26-5490-4068-a5b3-6279523967ea" providerId="ADAL" clId="{11BC0182-8AEA-4705-9E93-8B25939DD245}" dt="2019-07-16T04:23:54.237" v="105" actId="20577"/>
        <pc:sldMkLst>
          <pc:docMk/>
          <pc:sldMk cId="3745833860" sldId="410"/>
        </pc:sldMkLst>
      </pc:sldChg>
    </pc:docChg>
  </pc:docChgLst>
  <pc:docChgLst>
    <pc:chgData name="Konidala Divyan Munirathnam" userId="e2ebfe62-6476-4e76-a844-708e2daa31c3" providerId="ADAL" clId="{EE45DEBD-8840-4942-9494-AF1686C7DBB2}"/>
    <pc:docChg chg="custSel modSld sldOrd">
      <pc:chgData name="Konidala Divyan Munirathnam" userId="e2ebfe62-6476-4e76-a844-708e2daa31c3" providerId="ADAL" clId="{EE45DEBD-8840-4942-9494-AF1686C7DBB2}" dt="2019-07-22T02:57:59.946" v="411" actId="20577"/>
      <pc:docMkLst>
        <pc:docMk/>
      </pc:docMkLst>
      <pc:sldChg chg="modSp ord">
        <pc:chgData name="Konidala Divyan Munirathnam" userId="e2ebfe62-6476-4e76-a844-708e2daa31c3" providerId="ADAL" clId="{EE45DEBD-8840-4942-9494-AF1686C7DBB2}" dt="2019-07-22T02:57:59.946" v="411" actId="20577"/>
        <pc:sldMkLst>
          <pc:docMk/>
          <pc:sldMk cId="3651951465" sldId="458"/>
        </pc:sldMkLst>
        <pc:spChg chg="mod">
          <ac:chgData name="Konidala Divyan Munirathnam" userId="e2ebfe62-6476-4e76-a844-708e2daa31c3" providerId="ADAL" clId="{EE45DEBD-8840-4942-9494-AF1686C7DBB2}" dt="2019-07-22T02:57:13.718" v="312" actId="255"/>
          <ac:spMkLst>
            <pc:docMk/>
            <pc:sldMk cId="3651951465" sldId="458"/>
            <ac:spMk id="6" creationId="{D2C0A14A-6667-4BC9-8E20-3A565EEF2208}"/>
          </ac:spMkLst>
        </pc:spChg>
        <pc:spChg chg="mod">
          <ac:chgData name="Konidala Divyan Munirathnam" userId="e2ebfe62-6476-4e76-a844-708e2daa31c3" providerId="ADAL" clId="{EE45DEBD-8840-4942-9494-AF1686C7DBB2}" dt="2019-07-22T02:57:59.946" v="411" actId="20577"/>
          <ac:spMkLst>
            <pc:docMk/>
            <pc:sldMk cId="3651951465" sldId="458"/>
            <ac:spMk id="7" creationId="{8A46BC62-5723-4642-AA55-05FAE5094805}"/>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4A7434-A34C-D840-A26F-22ED13A4DFDD}" type="doc">
      <dgm:prSet loTypeId="urn:microsoft.com/office/officeart/2008/layout/VerticalCurvedList" loCatId="" qsTypeId="urn:microsoft.com/office/officeart/2005/8/quickstyle/simple4" qsCatId="simple" csTypeId="urn:microsoft.com/office/officeart/2005/8/colors/colorful1" csCatId="colorful" phldr="1"/>
      <dgm:spPr/>
      <dgm:t>
        <a:bodyPr/>
        <a:lstStyle/>
        <a:p>
          <a:endParaRPr lang="en-US"/>
        </a:p>
      </dgm:t>
    </dgm:pt>
    <dgm:pt modelId="{A60CDAFA-B6CB-4CD4-89F3-37E4204303AF}">
      <dgm:prSet/>
      <dgm:spPr/>
      <dgm:t>
        <a:bodyPr/>
        <a:lstStyle/>
        <a:p>
          <a:r>
            <a:rPr lang="en-US" dirty="0"/>
            <a:t>Security Testing</a:t>
          </a:r>
        </a:p>
      </dgm:t>
    </dgm:pt>
    <dgm:pt modelId="{0625A966-C0FD-4730-BF07-9705943367AA}" type="parTrans" cxnId="{F090C9C0-5F95-4C73-942D-107EE4F22234}">
      <dgm:prSet/>
      <dgm:spPr/>
      <dgm:t>
        <a:bodyPr/>
        <a:lstStyle/>
        <a:p>
          <a:endParaRPr lang="en-US"/>
        </a:p>
      </dgm:t>
    </dgm:pt>
    <dgm:pt modelId="{3BD92ADF-6399-4CF3-8B62-0C10339672CE}" type="sibTrans" cxnId="{F090C9C0-5F95-4C73-942D-107EE4F22234}">
      <dgm:prSet/>
      <dgm:spPr/>
      <dgm:t>
        <a:bodyPr/>
        <a:lstStyle/>
        <a:p>
          <a:endParaRPr lang="en-US"/>
        </a:p>
      </dgm:t>
    </dgm:pt>
    <dgm:pt modelId="{2C9F90F6-D61A-45DE-AF82-F0E35C4791A7}">
      <dgm:prSet/>
      <dgm:spPr/>
      <dgm:t>
        <a:bodyPr/>
        <a:lstStyle/>
        <a:p>
          <a:r>
            <a:rPr lang="en-US" dirty="0"/>
            <a:t>Types of Software Testing</a:t>
          </a:r>
        </a:p>
      </dgm:t>
    </dgm:pt>
    <dgm:pt modelId="{1DA229CB-BE44-439E-B4A3-38DF87E14E7B}" type="parTrans" cxnId="{DEA8C4C5-3435-46DE-8233-C16A96BD3FA7}">
      <dgm:prSet/>
      <dgm:spPr/>
      <dgm:t>
        <a:bodyPr/>
        <a:lstStyle/>
        <a:p>
          <a:endParaRPr lang="en-US"/>
        </a:p>
      </dgm:t>
    </dgm:pt>
    <dgm:pt modelId="{C44F53AA-D0B4-4379-A6A3-20311993E0A0}" type="sibTrans" cxnId="{DEA8C4C5-3435-46DE-8233-C16A96BD3FA7}">
      <dgm:prSet/>
      <dgm:spPr/>
      <dgm:t>
        <a:bodyPr/>
        <a:lstStyle/>
        <a:p>
          <a:endParaRPr lang="en-US"/>
        </a:p>
      </dgm:t>
    </dgm:pt>
    <dgm:pt modelId="{6DFD0E80-6833-45DA-803A-808E0FF941D0}">
      <dgm:prSet/>
      <dgm:spPr/>
      <dgm:t>
        <a:bodyPr/>
        <a:lstStyle/>
        <a:p>
          <a:r>
            <a:rPr lang="en-US" dirty="0"/>
            <a:t>Types of Security Testing</a:t>
          </a:r>
        </a:p>
      </dgm:t>
    </dgm:pt>
    <dgm:pt modelId="{E6237BEB-23F3-4F18-9D2E-40F791E1181C}" type="parTrans" cxnId="{2647A03C-DD13-4983-AF13-7465A0C29B88}">
      <dgm:prSet/>
      <dgm:spPr/>
      <dgm:t>
        <a:bodyPr/>
        <a:lstStyle/>
        <a:p>
          <a:endParaRPr lang="en-US"/>
        </a:p>
      </dgm:t>
    </dgm:pt>
    <dgm:pt modelId="{10E3361D-649E-42C5-857A-98971DD7F68F}" type="sibTrans" cxnId="{2647A03C-DD13-4983-AF13-7465A0C29B88}">
      <dgm:prSet/>
      <dgm:spPr/>
      <dgm:t>
        <a:bodyPr/>
        <a:lstStyle/>
        <a:p>
          <a:endParaRPr lang="en-US"/>
        </a:p>
      </dgm:t>
    </dgm:pt>
    <dgm:pt modelId="{D66B469C-FC62-4492-8B3D-4C819F0FF86F}">
      <dgm:prSet/>
      <dgm:spPr/>
      <dgm:t>
        <a:bodyPr/>
        <a:lstStyle/>
        <a:p>
          <a:r>
            <a:rPr lang="en-US" dirty="0"/>
            <a:t>Software Security Testing</a:t>
          </a:r>
        </a:p>
      </dgm:t>
    </dgm:pt>
    <dgm:pt modelId="{D2FC9101-ECC2-4D03-A1EE-4BEC4153996E}" type="parTrans" cxnId="{D34C613E-521D-4BC9-9394-1279D3A29F4C}">
      <dgm:prSet/>
      <dgm:spPr/>
      <dgm:t>
        <a:bodyPr/>
        <a:lstStyle/>
        <a:p>
          <a:endParaRPr lang="en-US"/>
        </a:p>
      </dgm:t>
    </dgm:pt>
    <dgm:pt modelId="{D8813EF6-DAC3-4EB5-B365-50FBA1EFB783}" type="sibTrans" cxnId="{D34C613E-521D-4BC9-9394-1279D3A29F4C}">
      <dgm:prSet/>
      <dgm:spPr/>
      <dgm:t>
        <a:bodyPr/>
        <a:lstStyle/>
        <a:p>
          <a:endParaRPr lang="en-US"/>
        </a:p>
      </dgm:t>
    </dgm:pt>
    <dgm:pt modelId="{934B3408-B470-4E85-825E-F218739EE367}">
      <dgm:prSet/>
      <dgm:spPr/>
      <dgm:t>
        <a:bodyPr/>
        <a:lstStyle/>
        <a:p>
          <a:r>
            <a:rPr lang="en-US" dirty="0"/>
            <a:t>Defect Reporting and Tracking</a:t>
          </a:r>
        </a:p>
      </dgm:t>
    </dgm:pt>
    <dgm:pt modelId="{4C72DA22-9126-43BC-9FDD-3C285BADA273}" type="parTrans" cxnId="{C08B5FFA-B50C-4100-8837-22D7BEA56D4E}">
      <dgm:prSet/>
      <dgm:spPr/>
      <dgm:t>
        <a:bodyPr/>
        <a:lstStyle/>
        <a:p>
          <a:endParaRPr lang="en-US"/>
        </a:p>
      </dgm:t>
    </dgm:pt>
    <dgm:pt modelId="{504CD69B-79D6-4752-AD7C-7343E8488832}" type="sibTrans" cxnId="{C08B5FFA-B50C-4100-8837-22D7BEA56D4E}">
      <dgm:prSet/>
      <dgm:spPr/>
      <dgm:t>
        <a:bodyPr/>
        <a:lstStyle/>
        <a:p>
          <a:endParaRPr lang="en-US"/>
        </a:p>
      </dgm:t>
    </dgm:pt>
    <dgm:pt modelId="{84192F88-1845-4D12-AE1C-4F0607E8481C}">
      <dgm:prSet/>
      <dgm:spPr/>
      <dgm:t>
        <a:bodyPr/>
        <a:lstStyle/>
        <a:p>
          <a:r>
            <a:rPr lang="en-US" dirty="0"/>
            <a:t>Mission 13.1: Secure Test 1</a:t>
          </a:r>
        </a:p>
      </dgm:t>
    </dgm:pt>
    <dgm:pt modelId="{99E17382-300C-4A8B-9170-1A4C8AD85B51}" type="parTrans" cxnId="{0DB4D594-0FB9-4D6F-A10C-C9499D439890}">
      <dgm:prSet/>
      <dgm:spPr/>
      <dgm:t>
        <a:bodyPr/>
        <a:lstStyle/>
        <a:p>
          <a:endParaRPr lang="en-US"/>
        </a:p>
      </dgm:t>
    </dgm:pt>
    <dgm:pt modelId="{7D6E9769-AC7F-4C14-8328-3C8CB9BAA5CA}" type="sibTrans" cxnId="{0DB4D594-0FB9-4D6F-A10C-C9499D439890}">
      <dgm:prSet/>
      <dgm:spPr/>
      <dgm:t>
        <a:bodyPr/>
        <a:lstStyle/>
        <a:p>
          <a:endParaRPr lang="en-US"/>
        </a:p>
      </dgm:t>
    </dgm:pt>
    <dgm:pt modelId="{FACA2EB4-7352-3848-9C7B-BEC9D897A791}" type="pres">
      <dgm:prSet presAssocID="{E74A7434-A34C-D840-A26F-22ED13A4DFDD}" presName="Name0" presStyleCnt="0">
        <dgm:presLayoutVars>
          <dgm:chMax val="7"/>
          <dgm:chPref val="7"/>
          <dgm:dir/>
        </dgm:presLayoutVars>
      </dgm:prSet>
      <dgm:spPr/>
    </dgm:pt>
    <dgm:pt modelId="{312F260F-0160-C343-B3E6-1BFAA47C3917}" type="pres">
      <dgm:prSet presAssocID="{E74A7434-A34C-D840-A26F-22ED13A4DFDD}" presName="Name1" presStyleCnt="0"/>
      <dgm:spPr/>
    </dgm:pt>
    <dgm:pt modelId="{F0734DC9-3E71-164C-A000-E95149639F1E}" type="pres">
      <dgm:prSet presAssocID="{E74A7434-A34C-D840-A26F-22ED13A4DFDD}" presName="cycle" presStyleCnt="0"/>
      <dgm:spPr/>
    </dgm:pt>
    <dgm:pt modelId="{EFAE883E-5B32-9543-99CF-193EEB61D6C5}" type="pres">
      <dgm:prSet presAssocID="{E74A7434-A34C-D840-A26F-22ED13A4DFDD}" presName="srcNode" presStyleLbl="node1" presStyleIdx="0" presStyleCnt="6"/>
      <dgm:spPr/>
    </dgm:pt>
    <dgm:pt modelId="{04932873-04F1-1948-9D09-1DEBC426018D}" type="pres">
      <dgm:prSet presAssocID="{E74A7434-A34C-D840-A26F-22ED13A4DFDD}" presName="conn" presStyleLbl="parChTrans1D2" presStyleIdx="0" presStyleCnt="1"/>
      <dgm:spPr/>
    </dgm:pt>
    <dgm:pt modelId="{7D2544BA-1B36-4B41-B78C-90DCEC926C24}" type="pres">
      <dgm:prSet presAssocID="{E74A7434-A34C-D840-A26F-22ED13A4DFDD}" presName="extraNode" presStyleLbl="node1" presStyleIdx="0" presStyleCnt="6"/>
      <dgm:spPr/>
    </dgm:pt>
    <dgm:pt modelId="{0044D4CB-C82E-4642-92FE-FBF8D6533890}" type="pres">
      <dgm:prSet presAssocID="{E74A7434-A34C-D840-A26F-22ED13A4DFDD}" presName="dstNode" presStyleLbl="node1" presStyleIdx="0" presStyleCnt="6"/>
      <dgm:spPr/>
    </dgm:pt>
    <dgm:pt modelId="{6B250DC3-AC1A-4A30-921B-2E3EDB13BF89}" type="pres">
      <dgm:prSet presAssocID="{2C9F90F6-D61A-45DE-AF82-F0E35C4791A7}" presName="text_1" presStyleLbl="node1" presStyleIdx="0" presStyleCnt="6">
        <dgm:presLayoutVars>
          <dgm:bulletEnabled val="1"/>
        </dgm:presLayoutVars>
      </dgm:prSet>
      <dgm:spPr/>
    </dgm:pt>
    <dgm:pt modelId="{148BBD0C-41D9-4C7C-9A27-107C7699A24F}" type="pres">
      <dgm:prSet presAssocID="{2C9F90F6-D61A-45DE-AF82-F0E35C4791A7}" presName="accent_1" presStyleCnt="0"/>
      <dgm:spPr/>
    </dgm:pt>
    <dgm:pt modelId="{FD550C86-814D-445A-9ECA-01693D4ECA9E}" type="pres">
      <dgm:prSet presAssocID="{2C9F90F6-D61A-45DE-AF82-F0E35C4791A7}" presName="accentRepeatNode" presStyleLbl="solidFgAcc1" presStyleIdx="0" presStyleCnt="6"/>
      <dgm:spPr/>
    </dgm:pt>
    <dgm:pt modelId="{8B273141-FCFD-4CD3-B612-DD03E9336221}" type="pres">
      <dgm:prSet presAssocID="{A60CDAFA-B6CB-4CD4-89F3-37E4204303AF}" presName="text_2" presStyleLbl="node1" presStyleIdx="1" presStyleCnt="6">
        <dgm:presLayoutVars>
          <dgm:bulletEnabled val="1"/>
        </dgm:presLayoutVars>
      </dgm:prSet>
      <dgm:spPr/>
    </dgm:pt>
    <dgm:pt modelId="{BA453E0D-EFFF-4EEA-87CF-35C7C8895D7B}" type="pres">
      <dgm:prSet presAssocID="{A60CDAFA-B6CB-4CD4-89F3-37E4204303AF}" presName="accent_2" presStyleCnt="0"/>
      <dgm:spPr/>
    </dgm:pt>
    <dgm:pt modelId="{07EF0F9B-B24D-4A3D-AFCF-6F88268CB2EA}" type="pres">
      <dgm:prSet presAssocID="{A60CDAFA-B6CB-4CD4-89F3-37E4204303AF}" presName="accentRepeatNode" presStyleLbl="solidFgAcc1" presStyleIdx="1" presStyleCnt="6"/>
      <dgm:spPr/>
    </dgm:pt>
    <dgm:pt modelId="{BFB6402D-7716-4754-8920-9BB8A6E62A96}" type="pres">
      <dgm:prSet presAssocID="{6DFD0E80-6833-45DA-803A-808E0FF941D0}" presName="text_3" presStyleLbl="node1" presStyleIdx="2" presStyleCnt="6">
        <dgm:presLayoutVars>
          <dgm:bulletEnabled val="1"/>
        </dgm:presLayoutVars>
      </dgm:prSet>
      <dgm:spPr/>
    </dgm:pt>
    <dgm:pt modelId="{BED34DA2-4A97-4A78-B1BF-12122DC135BD}" type="pres">
      <dgm:prSet presAssocID="{6DFD0E80-6833-45DA-803A-808E0FF941D0}" presName="accent_3" presStyleCnt="0"/>
      <dgm:spPr/>
    </dgm:pt>
    <dgm:pt modelId="{816D0847-6EA1-483E-B47E-205C5FE84BF6}" type="pres">
      <dgm:prSet presAssocID="{6DFD0E80-6833-45DA-803A-808E0FF941D0}" presName="accentRepeatNode" presStyleLbl="solidFgAcc1" presStyleIdx="2" presStyleCnt="6"/>
      <dgm:spPr/>
    </dgm:pt>
    <dgm:pt modelId="{B24D26EA-CADA-4E1E-B212-62CE34327ACD}" type="pres">
      <dgm:prSet presAssocID="{84192F88-1845-4D12-AE1C-4F0607E8481C}" presName="text_4" presStyleLbl="node1" presStyleIdx="3" presStyleCnt="6">
        <dgm:presLayoutVars>
          <dgm:bulletEnabled val="1"/>
        </dgm:presLayoutVars>
      </dgm:prSet>
      <dgm:spPr/>
    </dgm:pt>
    <dgm:pt modelId="{BAF34A7D-0A2D-4C50-9435-0DCFDE095D47}" type="pres">
      <dgm:prSet presAssocID="{84192F88-1845-4D12-AE1C-4F0607E8481C}" presName="accent_4" presStyleCnt="0"/>
      <dgm:spPr/>
    </dgm:pt>
    <dgm:pt modelId="{A6900172-8190-42DD-88D0-5968BB46C90B}" type="pres">
      <dgm:prSet presAssocID="{84192F88-1845-4D12-AE1C-4F0607E8481C}" presName="accentRepeatNode" presStyleLbl="solidFgAcc1" presStyleIdx="3" presStyleCnt="6"/>
      <dgm:spPr/>
    </dgm:pt>
    <dgm:pt modelId="{B9AD710A-9C1D-4335-9B19-1E2038E0257C}" type="pres">
      <dgm:prSet presAssocID="{D66B469C-FC62-4492-8B3D-4C819F0FF86F}" presName="text_5" presStyleLbl="node1" presStyleIdx="4" presStyleCnt="6">
        <dgm:presLayoutVars>
          <dgm:bulletEnabled val="1"/>
        </dgm:presLayoutVars>
      </dgm:prSet>
      <dgm:spPr/>
    </dgm:pt>
    <dgm:pt modelId="{0108019D-59C7-4146-95FA-F251FB23CCAB}" type="pres">
      <dgm:prSet presAssocID="{D66B469C-FC62-4492-8B3D-4C819F0FF86F}" presName="accent_5" presStyleCnt="0"/>
      <dgm:spPr/>
    </dgm:pt>
    <dgm:pt modelId="{C52E24DD-6A53-482F-9FE3-C69C5FA8E5DE}" type="pres">
      <dgm:prSet presAssocID="{D66B469C-FC62-4492-8B3D-4C819F0FF86F}" presName="accentRepeatNode" presStyleLbl="solidFgAcc1" presStyleIdx="4" presStyleCnt="6"/>
      <dgm:spPr/>
    </dgm:pt>
    <dgm:pt modelId="{006CD5B1-8AE0-4130-A8F9-62E581FB4CA5}" type="pres">
      <dgm:prSet presAssocID="{934B3408-B470-4E85-825E-F218739EE367}" presName="text_6" presStyleLbl="node1" presStyleIdx="5" presStyleCnt="6">
        <dgm:presLayoutVars>
          <dgm:bulletEnabled val="1"/>
        </dgm:presLayoutVars>
      </dgm:prSet>
      <dgm:spPr/>
    </dgm:pt>
    <dgm:pt modelId="{1B9B2B8D-D47D-4D45-873C-D9445DDC705C}" type="pres">
      <dgm:prSet presAssocID="{934B3408-B470-4E85-825E-F218739EE367}" presName="accent_6" presStyleCnt="0"/>
      <dgm:spPr/>
    </dgm:pt>
    <dgm:pt modelId="{24EA5004-756B-4154-8D1C-A801E5D383C9}" type="pres">
      <dgm:prSet presAssocID="{934B3408-B470-4E85-825E-F218739EE367}" presName="accentRepeatNode" presStyleLbl="solidFgAcc1" presStyleIdx="5" presStyleCnt="6"/>
      <dgm:spPr/>
    </dgm:pt>
  </dgm:ptLst>
  <dgm:cxnLst>
    <dgm:cxn modelId="{CA7E680B-5828-4795-9ED5-FED4C68C5EAB}" type="presOf" srcId="{84192F88-1845-4D12-AE1C-4F0607E8481C}" destId="{B24D26EA-CADA-4E1E-B212-62CE34327ACD}" srcOrd="0" destOrd="0" presId="urn:microsoft.com/office/officeart/2008/layout/VerticalCurvedList"/>
    <dgm:cxn modelId="{5887862C-D3D7-40ED-871C-AACE0683EF47}" type="presOf" srcId="{C44F53AA-D0B4-4379-A6A3-20311993E0A0}" destId="{04932873-04F1-1948-9D09-1DEBC426018D}" srcOrd="0" destOrd="0" presId="urn:microsoft.com/office/officeart/2008/layout/VerticalCurvedList"/>
    <dgm:cxn modelId="{2647A03C-DD13-4983-AF13-7465A0C29B88}" srcId="{E74A7434-A34C-D840-A26F-22ED13A4DFDD}" destId="{6DFD0E80-6833-45DA-803A-808E0FF941D0}" srcOrd="2" destOrd="0" parTransId="{E6237BEB-23F3-4F18-9D2E-40F791E1181C}" sibTransId="{10E3361D-649E-42C5-857A-98971DD7F68F}"/>
    <dgm:cxn modelId="{D34C613E-521D-4BC9-9394-1279D3A29F4C}" srcId="{E74A7434-A34C-D840-A26F-22ED13A4DFDD}" destId="{D66B469C-FC62-4492-8B3D-4C819F0FF86F}" srcOrd="4" destOrd="0" parTransId="{D2FC9101-ECC2-4D03-A1EE-4BEC4153996E}" sibTransId="{D8813EF6-DAC3-4EB5-B365-50FBA1EFB783}"/>
    <dgm:cxn modelId="{363F8D3E-0379-47DC-A4B6-3BB400FDFEFC}" type="presOf" srcId="{A60CDAFA-B6CB-4CD4-89F3-37E4204303AF}" destId="{8B273141-FCFD-4CD3-B612-DD03E9336221}" srcOrd="0" destOrd="0" presId="urn:microsoft.com/office/officeart/2008/layout/VerticalCurvedList"/>
    <dgm:cxn modelId="{90E28444-A057-4FB1-9C40-46651824CF36}" type="presOf" srcId="{6DFD0E80-6833-45DA-803A-808E0FF941D0}" destId="{BFB6402D-7716-4754-8920-9BB8A6E62A96}" srcOrd="0" destOrd="0" presId="urn:microsoft.com/office/officeart/2008/layout/VerticalCurvedList"/>
    <dgm:cxn modelId="{213DE28D-387A-4EFE-B18E-C021908B6BB8}" type="presOf" srcId="{934B3408-B470-4E85-825E-F218739EE367}" destId="{006CD5B1-8AE0-4130-A8F9-62E581FB4CA5}" srcOrd="0" destOrd="0" presId="urn:microsoft.com/office/officeart/2008/layout/VerticalCurvedList"/>
    <dgm:cxn modelId="{0DB4D594-0FB9-4D6F-A10C-C9499D439890}" srcId="{E74A7434-A34C-D840-A26F-22ED13A4DFDD}" destId="{84192F88-1845-4D12-AE1C-4F0607E8481C}" srcOrd="3" destOrd="0" parTransId="{99E17382-300C-4A8B-9170-1A4C8AD85B51}" sibTransId="{7D6E9769-AC7F-4C14-8328-3C8CB9BAA5CA}"/>
    <dgm:cxn modelId="{F090C9C0-5F95-4C73-942D-107EE4F22234}" srcId="{E74A7434-A34C-D840-A26F-22ED13A4DFDD}" destId="{A60CDAFA-B6CB-4CD4-89F3-37E4204303AF}" srcOrd="1" destOrd="0" parTransId="{0625A966-C0FD-4730-BF07-9705943367AA}" sibTransId="{3BD92ADF-6399-4CF3-8B62-0C10339672CE}"/>
    <dgm:cxn modelId="{DEA8C4C5-3435-46DE-8233-C16A96BD3FA7}" srcId="{E74A7434-A34C-D840-A26F-22ED13A4DFDD}" destId="{2C9F90F6-D61A-45DE-AF82-F0E35C4791A7}" srcOrd="0" destOrd="0" parTransId="{1DA229CB-BE44-439E-B4A3-38DF87E14E7B}" sibTransId="{C44F53AA-D0B4-4379-A6A3-20311993E0A0}"/>
    <dgm:cxn modelId="{894C44C9-D368-440B-BE62-3BE74853E5BF}" type="presOf" srcId="{E74A7434-A34C-D840-A26F-22ED13A4DFDD}" destId="{FACA2EB4-7352-3848-9C7B-BEC9D897A791}" srcOrd="0" destOrd="0" presId="urn:microsoft.com/office/officeart/2008/layout/VerticalCurvedList"/>
    <dgm:cxn modelId="{BADA38D2-9F1C-4F55-B714-9053B630E349}" type="presOf" srcId="{D66B469C-FC62-4492-8B3D-4C819F0FF86F}" destId="{B9AD710A-9C1D-4335-9B19-1E2038E0257C}" srcOrd="0" destOrd="0" presId="urn:microsoft.com/office/officeart/2008/layout/VerticalCurvedList"/>
    <dgm:cxn modelId="{BA10F4E2-F0AB-4C53-B05C-165D8E0F6EF9}" type="presOf" srcId="{2C9F90F6-D61A-45DE-AF82-F0E35C4791A7}" destId="{6B250DC3-AC1A-4A30-921B-2E3EDB13BF89}" srcOrd="0" destOrd="0" presId="urn:microsoft.com/office/officeart/2008/layout/VerticalCurvedList"/>
    <dgm:cxn modelId="{C08B5FFA-B50C-4100-8837-22D7BEA56D4E}" srcId="{E74A7434-A34C-D840-A26F-22ED13A4DFDD}" destId="{934B3408-B470-4E85-825E-F218739EE367}" srcOrd="5" destOrd="0" parTransId="{4C72DA22-9126-43BC-9FDD-3C285BADA273}" sibTransId="{504CD69B-79D6-4752-AD7C-7343E8488832}"/>
    <dgm:cxn modelId="{A7F226E1-D882-49E9-90FF-B32A9A732425}" type="presParOf" srcId="{FACA2EB4-7352-3848-9C7B-BEC9D897A791}" destId="{312F260F-0160-C343-B3E6-1BFAA47C3917}" srcOrd="0" destOrd="0" presId="urn:microsoft.com/office/officeart/2008/layout/VerticalCurvedList"/>
    <dgm:cxn modelId="{68858040-4349-44A1-8ADF-B87B288C4993}" type="presParOf" srcId="{312F260F-0160-C343-B3E6-1BFAA47C3917}" destId="{F0734DC9-3E71-164C-A000-E95149639F1E}" srcOrd="0" destOrd="0" presId="urn:microsoft.com/office/officeart/2008/layout/VerticalCurvedList"/>
    <dgm:cxn modelId="{CFBE5100-9D6C-48EA-8134-D6A131002F43}" type="presParOf" srcId="{F0734DC9-3E71-164C-A000-E95149639F1E}" destId="{EFAE883E-5B32-9543-99CF-193EEB61D6C5}" srcOrd="0" destOrd="0" presId="urn:microsoft.com/office/officeart/2008/layout/VerticalCurvedList"/>
    <dgm:cxn modelId="{C4B5A428-3A56-4083-8B13-6652D0F0CC75}" type="presParOf" srcId="{F0734DC9-3E71-164C-A000-E95149639F1E}" destId="{04932873-04F1-1948-9D09-1DEBC426018D}" srcOrd="1" destOrd="0" presId="urn:microsoft.com/office/officeart/2008/layout/VerticalCurvedList"/>
    <dgm:cxn modelId="{9D7069FE-1EA0-4F30-A608-EF6A4E10957B}" type="presParOf" srcId="{F0734DC9-3E71-164C-A000-E95149639F1E}" destId="{7D2544BA-1B36-4B41-B78C-90DCEC926C24}" srcOrd="2" destOrd="0" presId="urn:microsoft.com/office/officeart/2008/layout/VerticalCurvedList"/>
    <dgm:cxn modelId="{52A921A1-1325-4CC6-B46F-C42958345FE0}" type="presParOf" srcId="{F0734DC9-3E71-164C-A000-E95149639F1E}" destId="{0044D4CB-C82E-4642-92FE-FBF8D6533890}" srcOrd="3" destOrd="0" presId="urn:microsoft.com/office/officeart/2008/layout/VerticalCurvedList"/>
    <dgm:cxn modelId="{F86E2538-07A6-4EA2-8677-53ECDB76BD34}" type="presParOf" srcId="{312F260F-0160-C343-B3E6-1BFAA47C3917}" destId="{6B250DC3-AC1A-4A30-921B-2E3EDB13BF89}" srcOrd="1" destOrd="0" presId="urn:microsoft.com/office/officeart/2008/layout/VerticalCurvedList"/>
    <dgm:cxn modelId="{27F43162-06AE-4BA1-A27C-7B543B06DE35}" type="presParOf" srcId="{312F260F-0160-C343-B3E6-1BFAA47C3917}" destId="{148BBD0C-41D9-4C7C-9A27-107C7699A24F}" srcOrd="2" destOrd="0" presId="urn:microsoft.com/office/officeart/2008/layout/VerticalCurvedList"/>
    <dgm:cxn modelId="{7C0552E4-04A7-4BDA-B4D6-733A49AB88C1}" type="presParOf" srcId="{148BBD0C-41D9-4C7C-9A27-107C7699A24F}" destId="{FD550C86-814D-445A-9ECA-01693D4ECA9E}" srcOrd="0" destOrd="0" presId="urn:microsoft.com/office/officeart/2008/layout/VerticalCurvedList"/>
    <dgm:cxn modelId="{06453A23-A324-4D60-8C39-795CB0E3114B}" type="presParOf" srcId="{312F260F-0160-C343-B3E6-1BFAA47C3917}" destId="{8B273141-FCFD-4CD3-B612-DD03E9336221}" srcOrd="3" destOrd="0" presId="urn:microsoft.com/office/officeart/2008/layout/VerticalCurvedList"/>
    <dgm:cxn modelId="{4EE1E66D-BCF1-421E-878B-641BD18167E5}" type="presParOf" srcId="{312F260F-0160-C343-B3E6-1BFAA47C3917}" destId="{BA453E0D-EFFF-4EEA-87CF-35C7C8895D7B}" srcOrd="4" destOrd="0" presId="urn:microsoft.com/office/officeart/2008/layout/VerticalCurvedList"/>
    <dgm:cxn modelId="{51DB5F5D-A527-4A53-BF3C-F24EC40AEFDE}" type="presParOf" srcId="{BA453E0D-EFFF-4EEA-87CF-35C7C8895D7B}" destId="{07EF0F9B-B24D-4A3D-AFCF-6F88268CB2EA}" srcOrd="0" destOrd="0" presId="urn:microsoft.com/office/officeart/2008/layout/VerticalCurvedList"/>
    <dgm:cxn modelId="{1DC246A1-3AFA-4669-B936-B1C1787577E7}" type="presParOf" srcId="{312F260F-0160-C343-B3E6-1BFAA47C3917}" destId="{BFB6402D-7716-4754-8920-9BB8A6E62A96}" srcOrd="5" destOrd="0" presId="urn:microsoft.com/office/officeart/2008/layout/VerticalCurvedList"/>
    <dgm:cxn modelId="{C6B50DD4-6908-4835-8EA7-A1259CD9409E}" type="presParOf" srcId="{312F260F-0160-C343-B3E6-1BFAA47C3917}" destId="{BED34DA2-4A97-4A78-B1BF-12122DC135BD}" srcOrd="6" destOrd="0" presId="urn:microsoft.com/office/officeart/2008/layout/VerticalCurvedList"/>
    <dgm:cxn modelId="{8E4C205F-62DF-4D13-B7BD-B59FF99AF4BE}" type="presParOf" srcId="{BED34DA2-4A97-4A78-B1BF-12122DC135BD}" destId="{816D0847-6EA1-483E-B47E-205C5FE84BF6}" srcOrd="0" destOrd="0" presId="urn:microsoft.com/office/officeart/2008/layout/VerticalCurvedList"/>
    <dgm:cxn modelId="{721F43D3-77F5-4839-A5A7-446C4E0791FC}" type="presParOf" srcId="{312F260F-0160-C343-B3E6-1BFAA47C3917}" destId="{B24D26EA-CADA-4E1E-B212-62CE34327ACD}" srcOrd="7" destOrd="0" presId="urn:microsoft.com/office/officeart/2008/layout/VerticalCurvedList"/>
    <dgm:cxn modelId="{9BF2C723-A865-4C0D-82B9-D0AEC05FA924}" type="presParOf" srcId="{312F260F-0160-C343-B3E6-1BFAA47C3917}" destId="{BAF34A7D-0A2D-4C50-9435-0DCFDE095D47}" srcOrd="8" destOrd="0" presId="urn:microsoft.com/office/officeart/2008/layout/VerticalCurvedList"/>
    <dgm:cxn modelId="{385D61CF-AABB-4AC9-B868-C537ACF32DB6}" type="presParOf" srcId="{BAF34A7D-0A2D-4C50-9435-0DCFDE095D47}" destId="{A6900172-8190-42DD-88D0-5968BB46C90B}" srcOrd="0" destOrd="0" presId="urn:microsoft.com/office/officeart/2008/layout/VerticalCurvedList"/>
    <dgm:cxn modelId="{44450C5E-86CC-41E4-BF54-5696212CD257}" type="presParOf" srcId="{312F260F-0160-C343-B3E6-1BFAA47C3917}" destId="{B9AD710A-9C1D-4335-9B19-1E2038E0257C}" srcOrd="9" destOrd="0" presId="urn:microsoft.com/office/officeart/2008/layout/VerticalCurvedList"/>
    <dgm:cxn modelId="{2FD20F2F-F052-45EA-820C-02C674B0325D}" type="presParOf" srcId="{312F260F-0160-C343-B3E6-1BFAA47C3917}" destId="{0108019D-59C7-4146-95FA-F251FB23CCAB}" srcOrd="10" destOrd="0" presId="urn:microsoft.com/office/officeart/2008/layout/VerticalCurvedList"/>
    <dgm:cxn modelId="{651B3287-BC45-4DE0-AFE1-F188D93A4ADA}" type="presParOf" srcId="{0108019D-59C7-4146-95FA-F251FB23CCAB}" destId="{C52E24DD-6A53-482F-9FE3-C69C5FA8E5DE}" srcOrd="0" destOrd="0" presId="urn:microsoft.com/office/officeart/2008/layout/VerticalCurvedList"/>
    <dgm:cxn modelId="{9A40EF29-1288-4DDE-9396-E1AE50FEF589}" type="presParOf" srcId="{312F260F-0160-C343-B3E6-1BFAA47C3917}" destId="{006CD5B1-8AE0-4130-A8F9-62E581FB4CA5}" srcOrd="11" destOrd="0" presId="urn:microsoft.com/office/officeart/2008/layout/VerticalCurvedList"/>
    <dgm:cxn modelId="{10C9BD47-B067-4E28-9BD3-574CD96D629C}" type="presParOf" srcId="{312F260F-0160-C343-B3E6-1BFAA47C3917}" destId="{1B9B2B8D-D47D-4D45-873C-D9445DDC705C}" srcOrd="12" destOrd="0" presId="urn:microsoft.com/office/officeart/2008/layout/VerticalCurvedList"/>
    <dgm:cxn modelId="{5BC7B134-F5F2-4169-82B7-FEC1A673253C}" type="presParOf" srcId="{1B9B2B8D-D47D-4D45-873C-D9445DDC705C}" destId="{24EA5004-756B-4154-8D1C-A801E5D383C9}"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932873-04F1-1948-9D09-1DEBC426018D}">
      <dsp:nvSpPr>
        <dsp:cNvPr id="0" name=""/>
        <dsp:cNvSpPr/>
      </dsp:nvSpPr>
      <dsp:spPr>
        <a:xfrm>
          <a:off x="-5082866" y="-778677"/>
          <a:ext cx="6053155" cy="6053155"/>
        </a:xfrm>
        <a:prstGeom prst="blockArc">
          <a:avLst>
            <a:gd name="adj1" fmla="val 18900000"/>
            <a:gd name="adj2" fmla="val 2700000"/>
            <a:gd name="adj3" fmla="val 357"/>
          </a:avLst>
        </a:prstGeom>
        <a:noFill/>
        <a:ln w="10000" cap="flat"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B250DC3-AC1A-4A30-921B-2E3EDB13BF89}">
      <dsp:nvSpPr>
        <dsp:cNvPr id="0" name=""/>
        <dsp:cNvSpPr/>
      </dsp:nvSpPr>
      <dsp:spPr>
        <a:xfrm>
          <a:off x="361947" y="236748"/>
          <a:ext cx="7729446" cy="473317"/>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Types of Software Testing</a:t>
          </a:r>
        </a:p>
      </dsp:txBody>
      <dsp:txXfrm>
        <a:off x="361947" y="236748"/>
        <a:ext cx="7729446" cy="473317"/>
      </dsp:txXfrm>
    </dsp:sp>
    <dsp:sp modelId="{FD550C86-814D-445A-9ECA-01693D4ECA9E}">
      <dsp:nvSpPr>
        <dsp:cNvPr id="0" name=""/>
        <dsp:cNvSpPr/>
      </dsp:nvSpPr>
      <dsp:spPr>
        <a:xfrm>
          <a:off x="66123" y="177584"/>
          <a:ext cx="591647" cy="591647"/>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B273141-FCFD-4CD3-B612-DD03E9336221}">
      <dsp:nvSpPr>
        <dsp:cNvPr id="0" name=""/>
        <dsp:cNvSpPr/>
      </dsp:nvSpPr>
      <dsp:spPr>
        <a:xfrm>
          <a:off x="751283" y="946635"/>
          <a:ext cx="7340109" cy="473317"/>
        </a:xfrm>
        <a:prstGeom prst="rect">
          <a:avLst/>
        </a:prstGeom>
        <a:solidFill>
          <a:schemeClr val="accent3">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Security Testing</a:t>
          </a:r>
        </a:p>
      </dsp:txBody>
      <dsp:txXfrm>
        <a:off x="751283" y="946635"/>
        <a:ext cx="7340109" cy="473317"/>
      </dsp:txXfrm>
    </dsp:sp>
    <dsp:sp modelId="{07EF0F9B-B24D-4A3D-AFCF-6F88268CB2EA}">
      <dsp:nvSpPr>
        <dsp:cNvPr id="0" name=""/>
        <dsp:cNvSpPr/>
      </dsp:nvSpPr>
      <dsp:spPr>
        <a:xfrm>
          <a:off x="455460" y="887470"/>
          <a:ext cx="591647" cy="591647"/>
        </a:xfrm>
        <a:prstGeom prst="ellipse">
          <a:avLst/>
        </a:prstGeom>
        <a:solidFill>
          <a:schemeClr val="lt1">
            <a:hueOff val="0"/>
            <a:satOff val="0"/>
            <a:lumOff val="0"/>
            <a:alphaOff val="0"/>
          </a:schemeClr>
        </a:solidFill>
        <a:ln w="10000"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FB6402D-7716-4754-8920-9BB8A6E62A96}">
      <dsp:nvSpPr>
        <dsp:cNvPr id="0" name=""/>
        <dsp:cNvSpPr/>
      </dsp:nvSpPr>
      <dsp:spPr>
        <a:xfrm>
          <a:off x="929317" y="1656522"/>
          <a:ext cx="7162076" cy="473317"/>
        </a:xfrm>
        <a:prstGeom prst="rect">
          <a:avLst/>
        </a:prstGeom>
        <a:solidFill>
          <a:schemeClr val="accent4">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Types of Security Testing</a:t>
          </a:r>
        </a:p>
      </dsp:txBody>
      <dsp:txXfrm>
        <a:off x="929317" y="1656522"/>
        <a:ext cx="7162076" cy="473317"/>
      </dsp:txXfrm>
    </dsp:sp>
    <dsp:sp modelId="{816D0847-6EA1-483E-B47E-205C5FE84BF6}">
      <dsp:nvSpPr>
        <dsp:cNvPr id="0" name=""/>
        <dsp:cNvSpPr/>
      </dsp:nvSpPr>
      <dsp:spPr>
        <a:xfrm>
          <a:off x="633493" y="1597357"/>
          <a:ext cx="591647" cy="591647"/>
        </a:xfrm>
        <a:prstGeom prst="ellipse">
          <a:avLst/>
        </a:prstGeom>
        <a:solidFill>
          <a:schemeClr val="lt1">
            <a:hueOff val="0"/>
            <a:satOff val="0"/>
            <a:lumOff val="0"/>
            <a:alphaOff val="0"/>
          </a:schemeClr>
        </a:solidFill>
        <a:ln w="10000"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24D26EA-CADA-4E1E-B212-62CE34327ACD}">
      <dsp:nvSpPr>
        <dsp:cNvPr id="0" name=""/>
        <dsp:cNvSpPr/>
      </dsp:nvSpPr>
      <dsp:spPr>
        <a:xfrm>
          <a:off x="929317" y="2365959"/>
          <a:ext cx="7162076" cy="473317"/>
        </a:xfrm>
        <a:prstGeom prst="rect">
          <a:avLst/>
        </a:prstGeom>
        <a:solidFill>
          <a:schemeClr val="accent5">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Mission 13.1: Secure Test 1</a:t>
          </a:r>
        </a:p>
      </dsp:txBody>
      <dsp:txXfrm>
        <a:off x="929317" y="2365959"/>
        <a:ext cx="7162076" cy="473317"/>
      </dsp:txXfrm>
    </dsp:sp>
    <dsp:sp modelId="{A6900172-8190-42DD-88D0-5968BB46C90B}">
      <dsp:nvSpPr>
        <dsp:cNvPr id="0" name=""/>
        <dsp:cNvSpPr/>
      </dsp:nvSpPr>
      <dsp:spPr>
        <a:xfrm>
          <a:off x="633493" y="2306794"/>
          <a:ext cx="591647" cy="591647"/>
        </a:xfrm>
        <a:prstGeom prst="ellipse">
          <a:avLst/>
        </a:prstGeom>
        <a:solidFill>
          <a:schemeClr val="lt1">
            <a:hueOff val="0"/>
            <a:satOff val="0"/>
            <a:lumOff val="0"/>
            <a:alphaOff val="0"/>
          </a:schemeClr>
        </a:solidFill>
        <a:ln w="10000" cap="flat" cmpd="sng" algn="ctr">
          <a:solidFill>
            <a:schemeClr val="accent5">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9AD710A-9C1D-4335-9B19-1E2038E0257C}">
      <dsp:nvSpPr>
        <dsp:cNvPr id="0" name=""/>
        <dsp:cNvSpPr/>
      </dsp:nvSpPr>
      <dsp:spPr>
        <a:xfrm>
          <a:off x="751283" y="3075846"/>
          <a:ext cx="7340109" cy="473317"/>
        </a:xfrm>
        <a:prstGeom prst="rect">
          <a:avLst/>
        </a:prstGeom>
        <a:solidFill>
          <a:schemeClr val="accent6">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Software Security Testing</a:t>
          </a:r>
        </a:p>
      </dsp:txBody>
      <dsp:txXfrm>
        <a:off x="751283" y="3075846"/>
        <a:ext cx="7340109" cy="473317"/>
      </dsp:txXfrm>
    </dsp:sp>
    <dsp:sp modelId="{C52E24DD-6A53-482F-9FE3-C69C5FA8E5DE}">
      <dsp:nvSpPr>
        <dsp:cNvPr id="0" name=""/>
        <dsp:cNvSpPr/>
      </dsp:nvSpPr>
      <dsp:spPr>
        <a:xfrm>
          <a:off x="455460" y="3016681"/>
          <a:ext cx="591647" cy="591647"/>
        </a:xfrm>
        <a:prstGeom prst="ellipse">
          <a:avLst/>
        </a:prstGeom>
        <a:solidFill>
          <a:schemeClr val="lt1">
            <a:hueOff val="0"/>
            <a:satOff val="0"/>
            <a:lumOff val="0"/>
            <a:alphaOff val="0"/>
          </a:schemeClr>
        </a:solidFill>
        <a:ln w="10000"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006CD5B1-8AE0-4130-A8F9-62E581FB4CA5}">
      <dsp:nvSpPr>
        <dsp:cNvPr id="0" name=""/>
        <dsp:cNvSpPr/>
      </dsp:nvSpPr>
      <dsp:spPr>
        <a:xfrm>
          <a:off x="361947" y="3785733"/>
          <a:ext cx="7729446" cy="473317"/>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Defect Reporting and Tracking</a:t>
          </a:r>
        </a:p>
      </dsp:txBody>
      <dsp:txXfrm>
        <a:off x="361947" y="3785733"/>
        <a:ext cx="7729446" cy="473317"/>
      </dsp:txXfrm>
    </dsp:sp>
    <dsp:sp modelId="{24EA5004-756B-4154-8D1C-A801E5D383C9}">
      <dsp:nvSpPr>
        <dsp:cNvPr id="0" name=""/>
        <dsp:cNvSpPr/>
      </dsp:nvSpPr>
      <dsp:spPr>
        <a:xfrm>
          <a:off x="66123" y="3726568"/>
          <a:ext cx="591647" cy="591647"/>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3071E09-4D64-8F4A-829F-AB9979018477}" type="datetimeFigureOut">
              <a:rPr lang="en-US" smtClean="0"/>
              <a:t>7/13/2020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8555F1F-6530-0F40-A2DC-34866158B479}" type="slidenum">
              <a:rPr lang="en-US" smtClean="0"/>
              <a:t>‹#›</a:t>
            </a:fld>
            <a:endParaRPr lang="en-US"/>
          </a:p>
        </p:txBody>
      </p:sp>
    </p:spTree>
    <p:extLst>
      <p:ext uri="{BB962C8B-B14F-4D97-AF65-F5344CB8AC3E}">
        <p14:creationId xmlns:p14="http://schemas.microsoft.com/office/powerpoint/2010/main" val="2809832836"/>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C9C0DB-AAA5-CD4C-A292-FDBB48A23E12}" type="datetimeFigureOut">
              <a:rPr lang="en-US" smtClean="0"/>
              <a:t>7/13/2020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48B9CC-1317-584A-9837-71F74B280377}" type="slidenum">
              <a:rPr lang="en-US" smtClean="0"/>
              <a:t>‹#›</a:t>
            </a:fld>
            <a:endParaRPr lang="en-US"/>
          </a:p>
        </p:txBody>
      </p:sp>
    </p:spTree>
    <p:extLst>
      <p:ext uri="{BB962C8B-B14F-4D97-AF65-F5344CB8AC3E}">
        <p14:creationId xmlns:p14="http://schemas.microsoft.com/office/powerpoint/2010/main" val="30431883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48B9CC-1317-584A-9837-71F74B280377}" type="slidenum">
              <a:rPr lang="en-US" smtClean="0"/>
              <a:t>1</a:t>
            </a:fld>
            <a:endParaRPr lang="en-US"/>
          </a:p>
        </p:txBody>
      </p:sp>
    </p:spTree>
    <p:extLst>
      <p:ext uri="{BB962C8B-B14F-4D97-AF65-F5344CB8AC3E}">
        <p14:creationId xmlns:p14="http://schemas.microsoft.com/office/powerpoint/2010/main" val="8213551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This is the first step that the pen tester will do to see the vulnerabilities. </a:t>
            </a:r>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25</a:t>
            </a:fld>
            <a:endParaRPr lang="en-US"/>
          </a:p>
        </p:txBody>
      </p:sp>
    </p:spTree>
    <p:extLst>
      <p:ext uri="{BB962C8B-B14F-4D97-AF65-F5344CB8AC3E}">
        <p14:creationId xmlns:p14="http://schemas.microsoft.com/office/powerpoint/2010/main" val="3243187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7448B9CC-1317-584A-9837-71F74B280377}" type="slidenum">
              <a:rPr lang="en-US" smtClean="0"/>
              <a:t>3</a:t>
            </a:fld>
            <a:endParaRPr lang="en-US"/>
          </a:p>
        </p:txBody>
      </p:sp>
    </p:spTree>
    <p:extLst>
      <p:ext uri="{BB962C8B-B14F-4D97-AF65-F5344CB8AC3E}">
        <p14:creationId xmlns:p14="http://schemas.microsoft.com/office/powerpoint/2010/main" val="19935963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48B9CC-1317-584A-9837-71F74B280377}" type="slidenum">
              <a:rPr lang="en-US" smtClean="0"/>
              <a:t>4</a:t>
            </a:fld>
            <a:endParaRPr lang="en-US"/>
          </a:p>
        </p:txBody>
      </p:sp>
    </p:spTree>
    <p:extLst>
      <p:ext uri="{BB962C8B-B14F-4D97-AF65-F5344CB8AC3E}">
        <p14:creationId xmlns:p14="http://schemas.microsoft.com/office/powerpoint/2010/main" val="4211417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5</a:t>
            </a:fld>
            <a:endParaRPr lang="en-US"/>
          </a:p>
        </p:txBody>
      </p:sp>
    </p:spTree>
    <p:extLst>
      <p:ext uri="{BB962C8B-B14F-4D97-AF65-F5344CB8AC3E}">
        <p14:creationId xmlns:p14="http://schemas.microsoft.com/office/powerpoint/2010/main" val="3641620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9</a:t>
            </a:fld>
            <a:endParaRPr lang="en-US"/>
          </a:p>
        </p:txBody>
      </p:sp>
    </p:spTree>
    <p:extLst>
      <p:ext uri="{BB962C8B-B14F-4D97-AF65-F5344CB8AC3E}">
        <p14:creationId xmlns:p14="http://schemas.microsoft.com/office/powerpoint/2010/main" val="4125978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10</a:t>
            </a:fld>
            <a:endParaRPr lang="en-US"/>
          </a:p>
        </p:txBody>
      </p:sp>
    </p:spTree>
    <p:extLst>
      <p:ext uri="{BB962C8B-B14F-4D97-AF65-F5344CB8AC3E}">
        <p14:creationId xmlns:p14="http://schemas.microsoft.com/office/powerpoint/2010/main" val="42823192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Shortest time to test because the hacker knows everything. </a:t>
            </a:r>
          </a:p>
          <a:p>
            <a:r>
              <a:rPr lang="en-SG" dirty="0"/>
              <a:t>This will show more number of vulnerabilities than using black box testing. </a:t>
            </a:r>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11</a:t>
            </a:fld>
            <a:endParaRPr lang="en-US"/>
          </a:p>
        </p:txBody>
      </p:sp>
    </p:spTree>
    <p:extLst>
      <p:ext uri="{BB962C8B-B14F-4D97-AF65-F5344CB8AC3E}">
        <p14:creationId xmlns:p14="http://schemas.microsoft.com/office/powerpoint/2010/main" val="31548923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Most closest to what a hacker will experience when attempting to hack a website. </a:t>
            </a:r>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13</a:t>
            </a:fld>
            <a:endParaRPr lang="en-US"/>
          </a:p>
        </p:txBody>
      </p:sp>
    </p:spTree>
    <p:extLst>
      <p:ext uri="{BB962C8B-B14F-4D97-AF65-F5344CB8AC3E}">
        <p14:creationId xmlns:p14="http://schemas.microsoft.com/office/powerpoint/2010/main" val="23547930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The trust factor of </a:t>
            </a:r>
            <a:r>
              <a:rPr lang="en-SG" dirty="0" err="1"/>
              <a:t>whitebox</a:t>
            </a:r>
            <a:r>
              <a:rPr lang="en-SG" dirty="0"/>
              <a:t> is a big part of this test as it is </a:t>
            </a:r>
            <a:r>
              <a:rPr lang="en-SG" dirty="0" err="1"/>
              <a:t>nt</a:t>
            </a:r>
            <a:r>
              <a:rPr lang="en-SG" dirty="0"/>
              <a:t> good to let only one person know everything about the software.</a:t>
            </a:r>
          </a:p>
          <a:p>
            <a:endParaRPr lang="en-SG" dirty="0"/>
          </a:p>
          <a:p>
            <a:r>
              <a:rPr lang="en-SG" dirty="0"/>
              <a:t>It is luxury for a company to hire a pan tester to find vulnerabilities. </a:t>
            </a:r>
          </a:p>
          <a:p>
            <a:endParaRPr lang="en-SG" dirty="0"/>
          </a:p>
          <a:p>
            <a:r>
              <a:rPr lang="en-SG" dirty="0"/>
              <a:t>Also there is one more form of testing, a grey box testing. This testing is in between black and white box whereby the hacker knows only a bit of the system before hacking.</a:t>
            </a:r>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14</a:t>
            </a:fld>
            <a:endParaRPr lang="en-US"/>
          </a:p>
        </p:txBody>
      </p:sp>
    </p:spTree>
    <p:extLst>
      <p:ext uri="{BB962C8B-B14F-4D97-AF65-F5344CB8AC3E}">
        <p14:creationId xmlns:p14="http://schemas.microsoft.com/office/powerpoint/2010/main" val="485518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dirty="0"/>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r>
              <a:rPr lang="en-US"/>
              <a:t>20~24/4/15</a:t>
            </a:r>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r>
              <a:rPr lang="en-SG" dirty="0"/>
              <a:t>School of ICT - CSF - Apr '20 – SSD - Secure Software Testing</a:t>
            </a:r>
            <a:endParaRPr lang="en-US" dirty="0"/>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6E2D2B3B-882E-40F3-A32F-6DD516915044}"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r>
              <a:rPr lang="en-US"/>
              <a:t>20~24/4/15</a:t>
            </a:r>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r>
              <a:rPr lang="en-SG" dirty="0"/>
              <a:t>School of ICT - CSF - Apr '20 – SSD - Secure Software Testing</a:t>
            </a:r>
            <a:endParaRPr lang="en-US" dirty="0"/>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a:t>Drag picture to placeholder or click icon to add</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SG" dirty="0"/>
              <a:t>School of ICT - CSF - Apr '20 – SSD - Secure Software Testing</a:t>
            </a:r>
            <a:endParaRPr lang="en-US" dirty="0"/>
          </a:p>
        </p:txBody>
      </p:sp>
      <p:sp>
        <p:nvSpPr>
          <p:cNvPr id="6" name="Slide Number Placeholder 5"/>
          <p:cNvSpPr>
            <a:spLocks noGrp="1"/>
          </p:cNvSpPr>
          <p:nvPr>
            <p:ph type="sldNum" sz="quarter" idx="12"/>
          </p:nvPr>
        </p:nvSpPr>
        <p:spPr/>
        <p:txBody>
          <a:bodyPr/>
          <a:lstStyle/>
          <a:p>
            <a:fld id="{EA66EF6D-3DA9-AB4A-B046-714C943A02DA}"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r>
              <a:rPr lang="en-US"/>
              <a:t>20~24/4/15</a:t>
            </a:r>
          </a:p>
        </p:txBody>
      </p:sp>
      <p:sp>
        <p:nvSpPr>
          <p:cNvPr id="5" name="Footer Placeholder 4"/>
          <p:cNvSpPr>
            <a:spLocks noGrp="1"/>
          </p:cNvSpPr>
          <p:nvPr>
            <p:ph type="ftr" sz="quarter" idx="11"/>
          </p:nvPr>
        </p:nvSpPr>
        <p:spPr>
          <a:xfrm>
            <a:off x="457201" y="6248207"/>
            <a:ext cx="5573483" cy="365125"/>
          </a:xfrm>
        </p:spPr>
        <p:txBody>
          <a:bodyPr/>
          <a:lstStyle/>
          <a:p>
            <a:r>
              <a:rPr lang="en-SG" dirty="0"/>
              <a:t>School of ICT - CSF - Apr '20 – SSD - Secure Software Testing</a:t>
            </a:r>
            <a:endParaRPr lang="en-US" dirty="0"/>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EA66EF6D-3DA9-AB4A-B046-714C943A02D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SG" dirty="0"/>
              <a:t>School of ICT - CSF - Apr '20 – SSD - Secure Software Testing</a:t>
            </a:r>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userDrawn="1"/>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r>
              <a:rPr lang="en-US"/>
              <a:t>20~24/4/15</a:t>
            </a:r>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p:txBody>
          <a:bodyPr/>
          <a:lstStyle/>
          <a:p>
            <a:r>
              <a:rPr lang="en-SG" dirty="0"/>
              <a:t>School of ICT - CSF - Apr '20 – SSD - Secure Software Testing</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r>
              <a:rPr lang="en-US"/>
              <a:t>20~24/4/15</a:t>
            </a:r>
          </a:p>
        </p:txBody>
      </p:sp>
      <p:sp>
        <p:nvSpPr>
          <p:cNvPr id="10" name="Slide Number Placeholder 9"/>
          <p:cNvSpPr>
            <a:spLocks noGrp="1"/>
          </p:cNvSpPr>
          <p:nvPr>
            <p:ph type="sldNum" sz="quarter" idx="16"/>
          </p:nvPr>
        </p:nvSpPr>
        <p:spPr/>
        <p:txBody>
          <a:bodyPr rtlCol="0"/>
          <a:lstStyle/>
          <a:p>
            <a:fld id="{EA66EF6D-3DA9-AB4A-B046-714C943A02DA}" type="slidenum">
              <a:rPr lang="en-US" smtClean="0"/>
              <a:t>‹#›</a:t>
            </a:fld>
            <a:endParaRPr lang="en-US"/>
          </a:p>
        </p:txBody>
      </p:sp>
      <p:sp>
        <p:nvSpPr>
          <p:cNvPr id="12" name="Footer Placeholder 11"/>
          <p:cNvSpPr>
            <a:spLocks noGrp="1"/>
          </p:cNvSpPr>
          <p:nvPr>
            <p:ph type="ftr" sz="quarter" idx="17"/>
          </p:nvPr>
        </p:nvSpPr>
        <p:spPr/>
        <p:txBody>
          <a:bodyPr rtlCol="0"/>
          <a:lstStyle/>
          <a:p>
            <a:r>
              <a:rPr lang="en-SG" dirty="0"/>
              <a:t>School of ICT - CSF - Apr '20 – SSD - Secure Software Testing</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r>
              <a:rPr lang="en-US"/>
              <a:t>20~24/4/15</a:t>
            </a:r>
          </a:p>
        </p:txBody>
      </p:sp>
      <p:sp>
        <p:nvSpPr>
          <p:cNvPr id="12" name="Slide Number Placeholder 11"/>
          <p:cNvSpPr>
            <a:spLocks noGrp="1"/>
          </p:cNvSpPr>
          <p:nvPr>
            <p:ph type="sldNum" sz="quarter" idx="16"/>
          </p:nvPr>
        </p:nvSpPr>
        <p:spPr/>
        <p:txBody>
          <a:bodyPr rtlCol="0"/>
          <a:lstStyle/>
          <a:p>
            <a:fld id="{EA66EF6D-3DA9-AB4A-B046-714C943A02DA}" type="slidenum">
              <a:rPr lang="en-US" smtClean="0"/>
              <a:t>‹#›</a:t>
            </a:fld>
            <a:endParaRPr lang="en-US"/>
          </a:p>
        </p:txBody>
      </p:sp>
      <p:sp>
        <p:nvSpPr>
          <p:cNvPr id="14" name="Footer Placeholder 13"/>
          <p:cNvSpPr>
            <a:spLocks noGrp="1"/>
          </p:cNvSpPr>
          <p:nvPr>
            <p:ph type="ftr" sz="quarter" idx="17"/>
          </p:nvPr>
        </p:nvSpPr>
        <p:spPr/>
        <p:txBody>
          <a:bodyPr rtlCol="0"/>
          <a:lstStyle/>
          <a:p>
            <a:r>
              <a:rPr lang="en-SG" dirty="0"/>
              <a:t>School of ICT - CSF - Apr '20 – SSD - Secure Software Testing</a:t>
            </a:r>
            <a:endParaRPr lang="en-US" dirty="0"/>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r>
              <a:rPr lang="en-US"/>
              <a:t>20~24/4/15</a:t>
            </a:r>
          </a:p>
        </p:txBody>
      </p:sp>
      <p:sp>
        <p:nvSpPr>
          <p:cNvPr id="4" name="Footer Placeholder 3"/>
          <p:cNvSpPr>
            <a:spLocks noGrp="1"/>
          </p:cNvSpPr>
          <p:nvPr>
            <p:ph type="ftr" sz="quarter" idx="11"/>
          </p:nvPr>
        </p:nvSpPr>
        <p:spPr/>
        <p:txBody>
          <a:bodyPr/>
          <a:lstStyle/>
          <a:p>
            <a:r>
              <a:rPr lang="en-SG" dirty="0"/>
              <a:t>School of ICT - CSF - Apr '20 – SSD - Secure Software Testing</a:t>
            </a:r>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20~24/4/15</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EA66EF6D-3DA9-AB4A-B046-714C943A02D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r>
              <a:rPr lang="en-US"/>
              <a:t>20~24/4/15</a:t>
            </a:r>
          </a:p>
        </p:txBody>
      </p:sp>
      <p:sp>
        <p:nvSpPr>
          <p:cNvPr id="6" name="Footer Placeholder 5"/>
          <p:cNvSpPr>
            <a:spLocks noGrp="1"/>
          </p:cNvSpPr>
          <p:nvPr>
            <p:ph type="ftr" sz="quarter" idx="11"/>
          </p:nvPr>
        </p:nvSpPr>
        <p:spPr/>
        <p:txBody>
          <a:bodyPr/>
          <a:lstStyle/>
          <a:p>
            <a:r>
              <a:rPr lang="en-SG" dirty="0"/>
              <a:t>School of ICT - CSF - Apr '20 – SSD - Secure Software Testing</a:t>
            </a:r>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p:nvPr>
        </p:nvSpPr>
        <p:spPr>
          <a:xfrm>
            <a:off x="172454" y="1752600"/>
            <a:ext cx="2037346" cy="4419600"/>
          </a:xfrm>
          <a:solidFill>
            <a:schemeClr val="accent5">
              <a:lumMod val="75000"/>
            </a:schemeClr>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dirty="0"/>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9533" y="273050"/>
            <a:ext cx="8759082"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a:xfrm>
            <a:off x="6096000" y="6248400"/>
            <a:ext cx="2852614" cy="365125"/>
          </a:xfrm>
        </p:spPr>
        <p:txBody>
          <a:bodyPr/>
          <a:lstStyle/>
          <a:p>
            <a:r>
              <a:rPr lang="en-US"/>
              <a:t>20~24/4/15</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hasCustomPrompt="1"/>
          </p:nvPr>
        </p:nvSpPr>
        <p:spPr>
          <a:xfrm>
            <a:off x="189533" y="1752600"/>
            <a:ext cx="1600200" cy="4419600"/>
          </a:xfrm>
          <a:solidFill>
            <a:schemeClr val="accent6"/>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normAutofit/>
          </a:bodyPr>
          <a:lstStyle>
            <a:lvl1pPr marL="0" indent="0">
              <a:spcAft>
                <a:spcPts val="1000"/>
              </a:spcAft>
              <a:buNone/>
              <a:defRPr sz="1400" baseline="0"/>
            </a:lvl1pPr>
            <a:lvl2pPr>
              <a:buNone/>
              <a:defRPr sz="1200"/>
            </a:lvl2pPr>
            <a:lvl3pPr>
              <a:buNone/>
              <a:defRPr sz="1000"/>
            </a:lvl3pPr>
            <a:lvl4pPr>
              <a:buNone/>
              <a:defRPr sz="900"/>
            </a:lvl4pPr>
            <a:lvl5pPr>
              <a:buNone/>
              <a:defRPr sz="900"/>
            </a:lvl5pPr>
          </a:lstStyle>
          <a:p>
            <a:pPr lvl="0" eaLnBrk="1" latinLnBrk="0" hangingPunct="1"/>
            <a:r>
              <a:rPr kumimoji="0" lang="en-US" dirty="0"/>
              <a:t>Module Overviews ABC123</a:t>
            </a:r>
            <a:br>
              <a:rPr kumimoji="0" lang="en-US" dirty="0"/>
            </a:br>
            <a:r>
              <a:rPr kumimoji="0" lang="en-US" dirty="0"/>
              <a:t>xyz</a:t>
            </a:r>
          </a:p>
        </p:txBody>
      </p:sp>
      <p:sp>
        <p:nvSpPr>
          <p:cNvPr id="9" name="Content Placeholder 8"/>
          <p:cNvSpPr>
            <a:spLocks noGrp="1"/>
          </p:cNvSpPr>
          <p:nvPr>
            <p:ph sz="quarter" idx="1"/>
          </p:nvPr>
        </p:nvSpPr>
        <p:spPr>
          <a:xfrm>
            <a:off x="1983153" y="1752600"/>
            <a:ext cx="6965461"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Footer Placeholder 5"/>
          <p:cNvSpPr>
            <a:spLocks noGrp="1"/>
          </p:cNvSpPr>
          <p:nvPr>
            <p:ph type="ftr" sz="quarter" idx="11"/>
          </p:nvPr>
        </p:nvSpPr>
        <p:spPr>
          <a:xfrm>
            <a:off x="609600" y="6248206"/>
            <a:ext cx="5421083" cy="365125"/>
          </a:xfrm>
        </p:spPr>
        <p:txBody>
          <a:bodyPr/>
          <a:lstStyle/>
          <a:p>
            <a:r>
              <a:rPr lang="en-SG" dirty="0"/>
              <a:t>School of ICT - CSF - Apr '20 – SSD - Secure Software Testing</a:t>
            </a:r>
            <a:endParaRPr lang="en-US" dirty="0"/>
          </a:p>
        </p:txBody>
      </p:sp>
    </p:spTree>
    <p:extLst>
      <p:ext uri="{BB962C8B-B14F-4D97-AF65-F5344CB8AC3E}">
        <p14:creationId xmlns:p14="http://schemas.microsoft.com/office/powerpoint/2010/main" val="34701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96000" y="6389520"/>
            <a:ext cx="2667000" cy="365125"/>
          </a:xfrm>
          <a:prstGeom prst="rect">
            <a:avLst/>
          </a:prstGeom>
        </p:spPr>
        <p:txBody>
          <a:bodyPr vert="horz" anchor="ctr" anchorCtr="0"/>
          <a:lstStyle>
            <a:lvl1pPr algn="l" eaLnBrk="1" latinLnBrk="0" hangingPunct="1">
              <a:defRPr kumimoji="0" sz="1400">
                <a:solidFill>
                  <a:schemeClr val="tx2"/>
                </a:solidFill>
              </a:defRPr>
            </a:lvl1pPr>
          </a:lstStyle>
          <a:p>
            <a:r>
              <a:rPr lang="en-US"/>
              <a:t>20~24/4/15</a:t>
            </a:r>
          </a:p>
        </p:txBody>
      </p:sp>
      <p:sp>
        <p:nvSpPr>
          <p:cNvPr id="3" name="Footer Placeholder 2"/>
          <p:cNvSpPr>
            <a:spLocks noGrp="1"/>
          </p:cNvSpPr>
          <p:nvPr>
            <p:ph type="ftr" sz="quarter" idx="3"/>
          </p:nvPr>
        </p:nvSpPr>
        <p:spPr>
          <a:xfrm>
            <a:off x="609600" y="6389326"/>
            <a:ext cx="5421083" cy="365125"/>
          </a:xfrm>
          <a:prstGeom prst="rect">
            <a:avLst/>
          </a:prstGeom>
        </p:spPr>
        <p:txBody>
          <a:bodyPr vert="horz" anchor="ctr"/>
          <a:lstStyle>
            <a:lvl1pPr algn="r" eaLnBrk="1" latinLnBrk="0" hangingPunct="1">
              <a:defRPr kumimoji="0" sz="1400">
                <a:solidFill>
                  <a:schemeClr val="tx2"/>
                </a:solidFill>
              </a:defRPr>
            </a:lvl1pPr>
          </a:lstStyle>
          <a:p>
            <a:r>
              <a:rPr lang="en-SG" dirty="0"/>
              <a:t>School of ICT - CSF - Apr '20 – SSD - Secure Software Testing</a:t>
            </a:r>
            <a:endParaRPr lang="en-US" dirty="0"/>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EA66EF6D-3DA9-AB4A-B046-714C943A02DA}"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4054" r:id="rId1"/>
    <p:sldLayoutId id="2147484055" r:id="rId2"/>
    <p:sldLayoutId id="2147484056" r:id="rId3"/>
    <p:sldLayoutId id="2147484057" r:id="rId4"/>
    <p:sldLayoutId id="2147484058" r:id="rId5"/>
    <p:sldLayoutId id="2147484059" r:id="rId6"/>
    <p:sldLayoutId id="2147484060" r:id="rId7"/>
    <p:sldLayoutId id="2147484061" r:id="rId8"/>
    <p:sldLayoutId id="2147484065" r:id="rId9"/>
    <p:sldLayoutId id="2147484062" r:id="rId10"/>
    <p:sldLayoutId id="2147484063" r:id="rId11"/>
    <p:sldLayoutId id="2147484064" r:id="rId12"/>
  </p:sldLayoutIdLst>
  <p:hf hd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3.xml"/><Relationship Id="rId1" Type="http://schemas.openxmlformats.org/officeDocument/2006/relationships/vmlDrawing" Target="../drawings/vmlDrawing2.vml"/><Relationship Id="rId4" Type="http://schemas.openxmlformats.org/officeDocument/2006/relationships/image" Target="../media/image10.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3.xml"/><Relationship Id="rId1" Type="http://schemas.openxmlformats.org/officeDocument/2006/relationships/vmlDrawing" Target="../drawings/vmlDrawing3.vml"/><Relationship Id="rId4" Type="http://schemas.openxmlformats.org/officeDocument/2006/relationships/image" Target="../media/image11.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forums.asp.net/t/1568268.aspx?SQL+Injection+And+Parameterized+Queri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3.xml"/><Relationship Id="rId1" Type="http://schemas.openxmlformats.org/officeDocument/2006/relationships/vmlDrawing" Target="../drawings/vmlDrawing4.vml"/><Relationship Id="rId4" Type="http://schemas.openxmlformats.org/officeDocument/2006/relationships/image" Target="../media/image12.emf"/></Relationships>
</file>

<file path=ppt/slides/_rels/slide4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6.emf"/><Relationship Id="rId4" Type="http://schemas.openxmlformats.org/officeDocument/2006/relationships/oleObject" Target="../embeddings/oleObject1.bin"/></Relationships>
</file>

<file path=ppt/slides/_rels/slide5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127.0.0.1/Mutillidae" TargetMode="External"/><Relationship Id="rId2" Type="http://schemas.openxmlformats.org/officeDocument/2006/relationships/hyperlink" Target="https://www.youtube.com/watch?v=KeSUiCr-WGo"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371600" y="2743200"/>
            <a:ext cx="7467600" cy="1673225"/>
          </a:xfrm>
        </p:spPr>
        <p:txBody>
          <a:bodyPr>
            <a:normAutofit/>
          </a:bodyPr>
          <a:lstStyle/>
          <a:p>
            <a:r>
              <a:rPr lang="en-US" sz="2300" dirty="0"/>
              <a:t>Diploma in CSF</a:t>
            </a:r>
          </a:p>
          <a:p>
            <a:r>
              <a:rPr lang="en-US" sz="2300" dirty="0"/>
              <a:t>Academic Year (AY) 20/21 – Semester 3 (April `20)</a:t>
            </a:r>
          </a:p>
        </p:txBody>
      </p:sp>
      <p:sp>
        <p:nvSpPr>
          <p:cNvPr id="2" name="Title 1"/>
          <p:cNvSpPr>
            <a:spLocks noGrp="1"/>
          </p:cNvSpPr>
          <p:nvPr>
            <p:ph type="title"/>
          </p:nvPr>
        </p:nvSpPr>
        <p:spPr>
          <a:xfrm>
            <a:off x="1371600" y="1600200"/>
            <a:ext cx="7772400" cy="990600"/>
          </a:xfrm>
        </p:spPr>
        <p:txBody>
          <a:bodyPr>
            <a:noAutofit/>
          </a:bodyPr>
          <a:lstStyle/>
          <a:p>
            <a:r>
              <a:rPr lang="en-US" sz="3100" dirty="0"/>
              <a:t>SECURE SOFTWARE DEVELOPMENT (SSD)</a:t>
            </a:r>
          </a:p>
        </p:txBody>
      </p:sp>
      <p:pic>
        <p:nvPicPr>
          <p:cNvPr id="5" name="Picture 4"/>
          <p:cNvPicPr>
            <a:picLocks noChangeAspect="1"/>
          </p:cNvPicPr>
          <p:nvPr/>
        </p:nvPicPr>
        <p:blipFill>
          <a:blip r:embed="rId3"/>
          <a:stretch>
            <a:fillRect/>
          </a:stretch>
        </p:blipFill>
        <p:spPr>
          <a:xfrm>
            <a:off x="4420312" y="206017"/>
            <a:ext cx="4368800" cy="990600"/>
          </a:xfrm>
          <a:prstGeom prst="rect">
            <a:avLst/>
          </a:prstGeom>
        </p:spPr>
      </p:pic>
      <p:sp>
        <p:nvSpPr>
          <p:cNvPr id="8" name="Rectangle 7"/>
          <p:cNvSpPr/>
          <p:nvPr/>
        </p:nvSpPr>
        <p:spPr>
          <a:xfrm>
            <a:off x="1371600" y="3984983"/>
            <a:ext cx="7772400" cy="990600"/>
          </a:xfrm>
          <a:prstGeom prst="rect">
            <a:avLst/>
          </a:prstGeom>
          <a:solidFill>
            <a:schemeClr val="accent5">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7"/>
          <p:cNvSpPr txBox="1">
            <a:spLocks/>
          </p:cNvSpPr>
          <p:nvPr/>
        </p:nvSpPr>
        <p:spPr>
          <a:xfrm>
            <a:off x="1371600" y="3984982"/>
            <a:ext cx="7467600" cy="990601"/>
          </a:xfrm>
          <a:prstGeom prst="rect">
            <a:avLst/>
          </a:prstGeom>
        </p:spPr>
        <p:txBody>
          <a:bodyPr vert="horz" anchor="ctr">
            <a:norm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dirty="0"/>
              <a:t>Week 13 ++</a:t>
            </a:r>
          </a:p>
        </p:txBody>
      </p:sp>
      <p:sp>
        <p:nvSpPr>
          <p:cNvPr id="10" name="Rectangle 9"/>
          <p:cNvSpPr/>
          <p:nvPr/>
        </p:nvSpPr>
        <p:spPr>
          <a:xfrm>
            <a:off x="1371600" y="5127984"/>
            <a:ext cx="7772400" cy="990600"/>
          </a:xfrm>
          <a:prstGeom prst="rect">
            <a:avLst/>
          </a:prstGeom>
          <a:solidFill>
            <a:schemeClr val="accent5">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sp>
        <p:nvSpPr>
          <p:cNvPr id="11" name="Title 7"/>
          <p:cNvSpPr txBox="1">
            <a:spLocks/>
          </p:cNvSpPr>
          <p:nvPr/>
        </p:nvSpPr>
        <p:spPr>
          <a:xfrm>
            <a:off x="1371600" y="5127983"/>
            <a:ext cx="7467600" cy="990601"/>
          </a:xfrm>
          <a:prstGeom prst="rect">
            <a:avLst/>
          </a:prstGeom>
        </p:spPr>
        <p:txBody>
          <a:bodyPr vert="horz" anchor="ctr">
            <a:no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sz="2800" dirty="0"/>
              <a:t>Secure software testing</a:t>
            </a:r>
          </a:p>
        </p:txBody>
      </p:sp>
      <p:pic>
        <p:nvPicPr>
          <p:cNvPr id="3" name="Picture 2" descr="ICT-logo-Color.jpg"/>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329950" y="206017"/>
            <a:ext cx="1905000" cy="977900"/>
          </a:xfrm>
          <a:prstGeom prst="rect">
            <a:avLst/>
          </a:prstGeom>
        </p:spPr>
      </p:pic>
      <p:sp>
        <p:nvSpPr>
          <p:cNvPr id="13" name="TextBox 12"/>
          <p:cNvSpPr txBox="1"/>
          <p:nvPr/>
        </p:nvSpPr>
        <p:spPr>
          <a:xfrm>
            <a:off x="6316002" y="6484078"/>
            <a:ext cx="2827998" cy="369332"/>
          </a:xfrm>
          <a:prstGeom prst="rect">
            <a:avLst/>
          </a:prstGeom>
          <a:noFill/>
        </p:spPr>
        <p:txBody>
          <a:bodyPr wrap="square" rtlCol="0">
            <a:spAutoFit/>
          </a:bodyPr>
          <a:lstStyle/>
          <a:p>
            <a:r>
              <a:rPr lang="en-US" dirty="0"/>
              <a:t>Last Updated</a:t>
            </a:r>
            <a:r>
              <a:rPr lang="en-US"/>
              <a:t>: 13/07/2020</a:t>
            </a:r>
            <a:endParaRPr lang="en-US" dirty="0"/>
          </a:p>
        </p:txBody>
      </p:sp>
      <p:sp>
        <p:nvSpPr>
          <p:cNvPr id="12" name="Slide Number Placeholder 11"/>
          <p:cNvSpPr>
            <a:spLocks noGrp="1"/>
          </p:cNvSpPr>
          <p:nvPr>
            <p:ph type="sldNum" sz="quarter" idx="11"/>
          </p:nvPr>
        </p:nvSpPr>
        <p:spPr/>
        <p:txBody>
          <a:bodyPr/>
          <a:lstStyle/>
          <a:p>
            <a:fld id="{EA66EF6D-3DA9-AB4A-B046-714C943A02DA}" type="slidenum">
              <a:rPr lang="en-US" smtClean="0"/>
              <a:t>1</a:t>
            </a:fld>
            <a:endParaRPr lang="en-US"/>
          </a:p>
        </p:txBody>
      </p:sp>
      <p:sp>
        <p:nvSpPr>
          <p:cNvPr id="4" name="Footer Placeholder 3">
            <a:extLst>
              <a:ext uri="{FF2B5EF4-FFF2-40B4-BE49-F238E27FC236}">
                <a16:creationId xmlns:a16="http://schemas.microsoft.com/office/drawing/2014/main" id="{6538A80E-9FB6-4C29-91BE-DD658A3CB347}"/>
              </a:ext>
            </a:extLst>
          </p:cNvPr>
          <p:cNvSpPr>
            <a:spLocks noGrp="1"/>
          </p:cNvSpPr>
          <p:nvPr>
            <p:ph type="ftr" sz="quarter" idx="12"/>
          </p:nvPr>
        </p:nvSpPr>
        <p:spPr/>
        <p:txBody>
          <a:bodyPr/>
          <a:lstStyle/>
          <a:p>
            <a:r>
              <a:rPr lang="en-SG" dirty="0"/>
              <a:t>School of ICT - CSF - Apr '20 – SSD - Secure Software Testing</a:t>
            </a:r>
            <a:endParaRPr lang="en-US" dirty="0"/>
          </a:p>
        </p:txBody>
      </p:sp>
    </p:spTree>
    <p:extLst>
      <p:ext uri="{BB962C8B-B14F-4D97-AF65-F5344CB8AC3E}">
        <p14:creationId xmlns:p14="http://schemas.microsoft.com/office/powerpoint/2010/main" val="2851080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Testing Methods</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10</a:t>
            </a:fld>
            <a:endParaRPr lang="en-US"/>
          </a:p>
        </p:txBody>
      </p:sp>
      <p:sp>
        <p:nvSpPr>
          <p:cNvPr id="5" name="Content Placeholder 4"/>
          <p:cNvSpPr>
            <a:spLocks noGrp="1"/>
          </p:cNvSpPr>
          <p:nvPr>
            <p:ph sz="quarter" idx="1"/>
          </p:nvPr>
        </p:nvSpPr>
        <p:spPr/>
        <p:txBody>
          <a:bodyPr/>
          <a:lstStyle/>
          <a:p>
            <a:r>
              <a:rPr lang="en-US" dirty="0"/>
              <a:t>White Box Testing</a:t>
            </a:r>
          </a:p>
          <a:p>
            <a:pPr lvl="1"/>
            <a:r>
              <a:rPr lang="en-US" dirty="0"/>
              <a:t>Also known by other names such as glass box or clear box testing, white box testing is a security testing methodology that is performed based on the knowledge of how the software is designed and implemented. </a:t>
            </a:r>
          </a:p>
          <a:p>
            <a:pPr lvl="1"/>
            <a:r>
              <a:rPr lang="en-US" dirty="0"/>
              <a:t>It is broadly known as full knowledge assessment, because the tester has complete knowledge of the software.</a:t>
            </a:r>
          </a:p>
        </p:txBody>
      </p:sp>
    </p:spTree>
    <p:extLst>
      <p:ext uri="{BB962C8B-B14F-4D97-AF65-F5344CB8AC3E}">
        <p14:creationId xmlns:p14="http://schemas.microsoft.com/office/powerpoint/2010/main" val="3539314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White Box Testing</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11</a:t>
            </a:fld>
            <a:endParaRPr lang="en-US"/>
          </a:p>
        </p:txBody>
      </p:sp>
      <p:sp>
        <p:nvSpPr>
          <p:cNvPr id="5" name="Content Placeholder 4"/>
          <p:cNvSpPr>
            <a:spLocks noGrp="1"/>
          </p:cNvSpPr>
          <p:nvPr>
            <p:ph sz="quarter" idx="1"/>
          </p:nvPr>
        </p:nvSpPr>
        <p:spPr/>
        <p:txBody>
          <a:bodyPr/>
          <a:lstStyle/>
          <a:p>
            <a:endParaRPr lang="en-US"/>
          </a:p>
        </p:txBody>
      </p:sp>
      <p:pic>
        <p:nvPicPr>
          <p:cNvPr id="6" name="Picture 5"/>
          <p:cNvPicPr>
            <a:picLocks noChangeAspect="1"/>
          </p:cNvPicPr>
          <p:nvPr/>
        </p:nvPicPr>
        <p:blipFill>
          <a:blip r:embed="rId3"/>
          <a:stretch>
            <a:fillRect/>
          </a:stretch>
        </p:blipFill>
        <p:spPr>
          <a:xfrm>
            <a:off x="575733" y="1540470"/>
            <a:ext cx="8242269" cy="4724863"/>
          </a:xfrm>
          <a:prstGeom prst="rect">
            <a:avLst/>
          </a:prstGeom>
        </p:spPr>
      </p:pic>
    </p:spTree>
    <p:extLst>
      <p:ext uri="{BB962C8B-B14F-4D97-AF65-F5344CB8AC3E}">
        <p14:creationId xmlns:p14="http://schemas.microsoft.com/office/powerpoint/2010/main" val="761246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Security Testing Methods</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12</a:t>
            </a:fld>
            <a:endParaRPr lang="en-US"/>
          </a:p>
        </p:txBody>
      </p:sp>
      <p:sp>
        <p:nvSpPr>
          <p:cNvPr id="5" name="Content Placeholder 4"/>
          <p:cNvSpPr>
            <a:spLocks noGrp="1"/>
          </p:cNvSpPr>
          <p:nvPr>
            <p:ph sz="quarter" idx="1"/>
          </p:nvPr>
        </p:nvSpPr>
        <p:spPr/>
        <p:txBody>
          <a:bodyPr>
            <a:normAutofit/>
          </a:bodyPr>
          <a:lstStyle/>
          <a:p>
            <a:r>
              <a:rPr lang="en-US" dirty="0"/>
              <a:t>Black Box Testing</a:t>
            </a:r>
          </a:p>
          <a:p>
            <a:pPr lvl="1"/>
            <a:r>
              <a:rPr lang="en-US" dirty="0"/>
              <a:t>If white box testing is full knowledge assessment, black box testing is the opposite of that. </a:t>
            </a:r>
          </a:p>
          <a:p>
            <a:pPr lvl="1"/>
            <a:r>
              <a:rPr lang="en-US" dirty="0"/>
              <a:t>It is broadly known as zero knowledge assessment, because the tester has very limited to no knowledge of the internal working of the software being tested. Architectural or design documents, configuration information or files, use and misuse cases or the source code of the software is not available to or known by the testing team that is conducting black box testing.</a:t>
            </a:r>
          </a:p>
        </p:txBody>
      </p:sp>
    </p:spTree>
    <p:extLst>
      <p:ext uri="{BB962C8B-B14F-4D97-AF65-F5344CB8AC3E}">
        <p14:creationId xmlns:p14="http://schemas.microsoft.com/office/powerpoint/2010/main" val="365100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Black Box Testing</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13</a:t>
            </a:fld>
            <a:endParaRPr lang="en-US"/>
          </a:p>
        </p:txBody>
      </p:sp>
      <p:pic>
        <p:nvPicPr>
          <p:cNvPr id="6" name="Picture 5"/>
          <p:cNvPicPr>
            <a:picLocks noChangeAspect="1"/>
          </p:cNvPicPr>
          <p:nvPr/>
        </p:nvPicPr>
        <p:blipFill>
          <a:blip r:embed="rId3"/>
          <a:stretch>
            <a:fillRect/>
          </a:stretch>
        </p:blipFill>
        <p:spPr>
          <a:xfrm>
            <a:off x="1146048" y="1600201"/>
            <a:ext cx="7086600" cy="4531458"/>
          </a:xfrm>
          <a:prstGeom prst="rect">
            <a:avLst/>
          </a:prstGeom>
        </p:spPr>
      </p:pic>
    </p:spTree>
    <p:extLst>
      <p:ext uri="{BB962C8B-B14F-4D97-AF65-F5344CB8AC3E}">
        <p14:creationId xmlns:p14="http://schemas.microsoft.com/office/powerpoint/2010/main" val="3745833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White Box Vs Black Box</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14</a:t>
            </a:fld>
            <a:endParaRPr lang="en-US"/>
          </a:p>
        </p:txBody>
      </p:sp>
      <p:sp>
        <p:nvSpPr>
          <p:cNvPr id="5" name="Content Placeholder 4"/>
          <p:cNvSpPr>
            <a:spLocks noGrp="1"/>
          </p:cNvSpPr>
          <p:nvPr>
            <p:ph sz="quarter" idx="1"/>
          </p:nvPr>
        </p:nvSpPr>
        <p:spPr>
          <a:xfrm>
            <a:off x="34636" y="1600200"/>
            <a:ext cx="2519936" cy="4495800"/>
          </a:xfrm>
        </p:spPr>
        <p:txBody>
          <a:bodyPr/>
          <a:lstStyle/>
          <a:p>
            <a:r>
              <a:rPr lang="en-US" dirty="0"/>
              <a:t>Security Testing Methods</a:t>
            </a:r>
          </a:p>
          <a:p>
            <a:pPr lvl="1"/>
            <a:r>
              <a:rPr lang="en-US" dirty="0"/>
              <a:t>White Box Testing</a:t>
            </a:r>
          </a:p>
          <a:p>
            <a:pPr lvl="1"/>
            <a:r>
              <a:rPr lang="en-US" dirty="0"/>
              <a:t>Black Box Testing</a:t>
            </a:r>
          </a:p>
        </p:txBody>
      </p:sp>
      <p:pic>
        <p:nvPicPr>
          <p:cNvPr id="6" name="Picture 5"/>
          <p:cNvPicPr>
            <a:picLocks noChangeAspect="1"/>
          </p:cNvPicPr>
          <p:nvPr/>
        </p:nvPicPr>
        <p:blipFill>
          <a:blip r:embed="rId3"/>
          <a:stretch>
            <a:fillRect/>
          </a:stretch>
        </p:blipFill>
        <p:spPr>
          <a:xfrm>
            <a:off x="2554572" y="1567551"/>
            <a:ext cx="6589428" cy="4402073"/>
          </a:xfrm>
          <a:prstGeom prst="rect">
            <a:avLst/>
          </a:prstGeom>
        </p:spPr>
      </p:pic>
    </p:spTree>
    <p:extLst>
      <p:ext uri="{BB962C8B-B14F-4D97-AF65-F5344CB8AC3E}">
        <p14:creationId xmlns:p14="http://schemas.microsoft.com/office/powerpoint/2010/main" val="30811055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A46BC62-5723-4642-AA55-05FAE5094805}"/>
              </a:ext>
            </a:extLst>
          </p:cNvPr>
          <p:cNvSpPr>
            <a:spLocks noGrp="1"/>
          </p:cNvSpPr>
          <p:nvPr>
            <p:ph type="body" idx="1"/>
          </p:nvPr>
        </p:nvSpPr>
        <p:spPr>
          <a:xfrm>
            <a:off x="1371600" y="2743199"/>
            <a:ext cx="7276289" cy="3278221"/>
          </a:xfrm>
          <a:noFill/>
          <a:ln>
            <a:solidFill>
              <a:schemeClr val="dk1"/>
            </a:solidFill>
          </a:ln>
        </p:spPr>
        <p:txBody>
          <a:bodyPr>
            <a:normAutofit fontScale="85000" lnSpcReduction="20000"/>
          </a:bodyPr>
          <a:lstStyle/>
          <a:p>
            <a:pPr algn="just"/>
            <a:r>
              <a:rPr lang="en-US" dirty="0"/>
              <a:t>These are some of the types of security testing meant to assure that the functionality of protection mechanisms are working properly:-</a:t>
            </a:r>
          </a:p>
          <a:p>
            <a:pPr marL="457200" indent="-457200" algn="just">
              <a:buFont typeface="Arial" panose="020B0604020202020204" pitchFamily="34" charset="0"/>
              <a:buChar char="•"/>
            </a:pPr>
            <a:r>
              <a:rPr lang="en-US" dirty="0"/>
              <a:t>Cryptographic Validation Testing</a:t>
            </a:r>
          </a:p>
          <a:p>
            <a:pPr marL="457200" indent="-457200" algn="just">
              <a:buFont typeface="Arial" panose="020B0604020202020204" pitchFamily="34" charset="0"/>
              <a:buChar char="•"/>
            </a:pPr>
            <a:r>
              <a:rPr lang="en-US" dirty="0"/>
              <a:t>Vulnerability Scanning</a:t>
            </a:r>
          </a:p>
          <a:p>
            <a:pPr marL="457200" indent="-457200" algn="just">
              <a:buFont typeface="Arial" panose="020B0604020202020204" pitchFamily="34" charset="0"/>
              <a:buChar char="•"/>
            </a:pPr>
            <a:r>
              <a:rPr lang="en-US" dirty="0"/>
              <a:t>Content Scanning</a:t>
            </a:r>
          </a:p>
          <a:p>
            <a:pPr marL="457200" indent="-457200" algn="just">
              <a:buFont typeface="Arial" panose="020B0604020202020204" pitchFamily="34" charset="0"/>
              <a:buChar char="•"/>
            </a:pPr>
            <a:r>
              <a:rPr lang="en-US" dirty="0"/>
              <a:t>Privacy Scanning</a:t>
            </a:r>
          </a:p>
          <a:p>
            <a:pPr marL="457200" indent="-457200" algn="just">
              <a:buFont typeface="Arial" panose="020B0604020202020204" pitchFamily="34" charset="0"/>
              <a:buChar char="•"/>
            </a:pPr>
            <a:r>
              <a:rPr lang="en-US" dirty="0"/>
              <a:t>Penetration Testing</a:t>
            </a:r>
          </a:p>
          <a:p>
            <a:pPr marL="457200" indent="-457200" algn="just">
              <a:buFont typeface="Arial" panose="020B0604020202020204" pitchFamily="34" charset="0"/>
              <a:buChar char="•"/>
            </a:pPr>
            <a:r>
              <a:rPr lang="en-US" dirty="0"/>
              <a:t>Fuzzing</a:t>
            </a:r>
          </a:p>
        </p:txBody>
      </p:sp>
      <p:sp>
        <p:nvSpPr>
          <p:cNvPr id="6" name="Title 5">
            <a:extLst>
              <a:ext uri="{FF2B5EF4-FFF2-40B4-BE49-F238E27FC236}">
                <a16:creationId xmlns:a16="http://schemas.microsoft.com/office/drawing/2014/main" id="{D2C0A14A-6667-4BC9-8E20-3A565EEF2208}"/>
              </a:ext>
            </a:extLst>
          </p:cNvPr>
          <p:cNvSpPr>
            <a:spLocks noGrp="1"/>
          </p:cNvSpPr>
          <p:nvPr>
            <p:ph type="title"/>
          </p:nvPr>
        </p:nvSpPr>
        <p:spPr/>
        <p:txBody>
          <a:bodyPr/>
          <a:lstStyle/>
          <a:p>
            <a:r>
              <a:rPr lang="en-US" dirty="0"/>
              <a:t>Types of Security Testing</a:t>
            </a:r>
          </a:p>
        </p:txBody>
      </p:sp>
      <p:sp>
        <p:nvSpPr>
          <p:cNvPr id="4" name="Slide Number Placeholder 3">
            <a:extLst>
              <a:ext uri="{FF2B5EF4-FFF2-40B4-BE49-F238E27FC236}">
                <a16:creationId xmlns:a16="http://schemas.microsoft.com/office/drawing/2014/main" id="{20714C8C-A8C6-429F-A0DF-A7D24EFB8A1F}"/>
              </a:ext>
            </a:extLst>
          </p:cNvPr>
          <p:cNvSpPr>
            <a:spLocks noGrp="1"/>
          </p:cNvSpPr>
          <p:nvPr>
            <p:ph type="sldNum" sz="quarter" idx="11"/>
          </p:nvPr>
        </p:nvSpPr>
        <p:spPr/>
        <p:txBody>
          <a:bodyPr>
            <a:normAutofit/>
          </a:bodyPr>
          <a:lstStyle/>
          <a:p>
            <a:fld id="{EA66EF6D-3DA9-AB4A-B046-714C943A02DA}" type="slidenum">
              <a:rPr lang="en-US" smtClean="0"/>
              <a:t>15</a:t>
            </a:fld>
            <a:endParaRPr lang="en-US"/>
          </a:p>
        </p:txBody>
      </p:sp>
      <p:sp>
        <p:nvSpPr>
          <p:cNvPr id="3" name="Footer Placeholder 2">
            <a:extLst>
              <a:ext uri="{FF2B5EF4-FFF2-40B4-BE49-F238E27FC236}">
                <a16:creationId xmlns:a16="http://schemas.microsoft.com/office/drawing/2014/main" id="{208AF6F3-54BE-4616-AE21-691D60F2FC6A}"/>
              </a:ext>
            </a:extLst>
          </p:cNvPr>
          <p:cNvSpPr>
            <a:spLocks noGrp="1"/>
          </p:cNvSpPr>
          <p:nvPr>
            <p:ph type="ftr" sz="quarter" idx="12"/>
          </p:nvPr>
        </p:nvSpPr>
        <p:spPr/>
        <p:txBody>
          <a:bodyPr/>
          <a:lstStyle/>
          <a:p>
            <a:r>
              <a:rPr lang="en-SG" dirty="0"/>
              <a:t>School of ICT - CSF - Apr '20 – SSD - Secure Software Testing</a:t>
            </a:r>
            <a:endParaRPr lang="en-US" dirty="0"/>
          </a:p>
        </p:txBody>
      </p:sp>
      <p:graphicFrame>
        <p:nvGraphicFramePr>
          <p:cNvPr id="2" name="Object 1">
            <a:extLst>
              <a:ext uri="{FF2B5EF4-FFF2-40B4-BE49-F238E27FC236}">
                <a16:creationId xmlns:a16="http://schemas.microsoft.com/office/drawing/2014/main" id="{E0452AAF-7FA6-4D07-AEAE-98CA6664608F}"/>
              </a:ext>
            </a:extLst>
          </p:cNvPr>
          <p:cNvGraphicFramePr>
            <a:graphicFrameLocks noChangeAspect="1"/>
          </p:cNvGraphicFramePr>
          <p:nvPr>
            <p:extLst>
              <p:ext uri="{D42A27DB-BD31-4B8C-83A1-F6EECF244321}">
                <p14:modId xmlns:p14="http://schemas.microsoft.com/office/powerpoint/2010/main" val="3281312480"/>
              </p:ext>
            </p:extLst>
          </p:nvPr>
        </p:nvGraphicFramePr>
        <p:xfrm>
          <a:off x="7213060" y="4489956"/>
          <a:ext cx="1118680" cy="969135"/>
        </p:xfrm>
        <a:graphic>
          <a:graphicData uri="http://schemas.openxmlformats.org/presentationml/2006/ole">
            <mc:AlternateContent xmlns:mc="http://schemas.openxmlformats.org/markup-compatibility/2006">
              <mc:Choice xmlns:v="urn:schemas-microsoft-com:vml" Requires="v">
                <p:oleObj spid="_x0000_s3098" name="Acrobat Document" showAsIcon="1" r:id="rId3" imgW="914400" imgH="792685" progId="AcroExch.Document.DC">
                  <p:embed/>
                </p:oleObj>
              </mc:Choice>
              <mc:Fallback>
                <p:oleObj name="Acrobat Document" showAsIcon="1" r:id="rId3" imgW="914400" imgH="792685" progId="AcroExch.Document.DC">
                  <p:embed/>
                  <p:pic>
                    <p:nvPicPr>
                      <p:cNvPr id="0" name=""/>
                      <p:cNvPicPr/>
                      <p:nvPr/>
                    </p:nvPicPr>
                    <p:blipFill>
                      <a:blip r:embed="rId4"/>
                      <a:stretch>
                        <a:fillRect/>
                      </a:stretch>
                    </p:blipFill>
                    <p:spPr>
                      <a:xfrm>
                        <a:off x="7213060" y="4489956"/>
                        <a:ext cx="1118680" cy="969135"/>
                      </a:xfrm>
                      <a:prstGeom prst="rect">
                        <a:avLst/>
                      </a:prstGeom>
                    </p:spPr>
                  </p:pic>
                </p:oleObj>
              </mc:Fallback>
            </mc:AlternateContent>
          </a:graphicData>
        </a:graphic>
      </p:graphicFrame>
      <p:sp>
        <p:nvSpPr>
          <p:cNvPr id="8" name="Arrow: Right 7">
            <a:extLst>
              <a:ext uri="{FF2B5EF4-FFF2-40B4-BE49-F238E27FC236}">
                <a16:creationId xmlns:a16="http://schemas.microsoft.com/office/drawing/2014/main" id="{5102DCA1-471A-4A45-8070-8EA14BF752E7}"/>
              </a:ext>
            </a:extLst>
          </p:cNvPr>
          <p:cNvSpPr/>
          <p:nvPr/>
        </p:nvSpPr>
        <p:spPr>
          <a:xfrm>
            <a:off x="5437762" y="4791960"/>
            <a:ext cx="1605063" cy="36512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SG" dirty="0"/>
              <a:t>Read this</a:t>
            </a:r>
          </a:p>
        </p:txBody>
      </p:sp>
    </p:spTree>
    <p:extLst>
      <p:ext uri="{BB962C8B-B14F-4D97-AF65-F5344CB8AC3E}">
        <p14:creationId xmlns:p14="http://schemas.microsoft.com/office/powerpoint/2010/main" val="746095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E202587-7945-42BD-81C6-F76A4403592E}"/>
              </a:ext>
            </a:extLst>
          </p:cNvPr>
          <p:cNvSpPr>
            <a:spLocks noGrp="1"/>
          </p:cNvSpPr>
          <p:nvPr>
            <p:ph type="title"/>
          </p:nvPr>
        </p:nvSpPr>
        <p:spPr/>
        <p:txBody>
          <a:bodyPr>
            <a:normAutofit/>
          </a:bodyPr>
          <a:lstStyle/>
          <a:p>
            <a:r>
              <a:rPr lang="en-US" dirty="0"/>
              <a:t>Cryptographic Validation Testing</a:t>
            </a:r>
          </a:p>
        </p:txBody>
      </p:sp>
      <p:sp>
        <p:nvSpPr>
          <p:cNvPr id="5" name="Footer Placeholder 4">
            <a:extLst>
              <a:ext uri="{FF2B5EF4-FFF2-40B4-BE49-F238E27FC236}">
                <a16:creationId xmlns:a16="http://schemas.microsoft.com/office/drawing/2014/main" id="{0BA83422-1BFA-4DB4-A042-8B2049C832B5}"/>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CEA76DA4-0005-4150-B1E5-79105E93CD63}"/>
              </a:ext>
            </a:extLst>
          </p:cNvPr>
          <p:cNvSpPr>
            <a:spLocks noGrp="1"/>
          </p:cNvSpPr>
          <p:nvPr>
            <p:ph type="sldNum" sz="quarter" idx="12"/>
          </p:nvPr>
        </p:nvSpPr>
        <p:spPr/>
        <p:txBody>
          <a:bodyPr>
            <a:normAutofit fontScale="85000" lnSpcReduction="20000"/>
          </a:bodyPr>
          <a:lstStyle/>
          <a:p>
            <a:fld id="{EA66EF6D-3DA9-AB4A-B046-714C943A02DA}" type="slidenum">
              <a:rPr lang="en-US" smtClean="0"/>
              <a:t>16</a:t>
            </a:fld>
            <a:endParaRPr lang="en-US"/>
          </a:p>
        </p:txBody>
      </p:sp>
      <p:sp>
        <p:nvSpPr>
          <p:cNvPr id="7" name="Content Placeholder 6">
            <a:extLst>
              <a:ext uri="{FF2B5EF4-FFF2-40B4-BE49-F238E27FC236}">
                <a16:creationId xmlns:a16="http://schemas.microsoft.com/office/drawing/2014/main" id="{3CA206C2-A773-4431-B280-01BB2DB5E03A}"/>
              </a:ext>
            </a:extLst>
          </p:cNvPr>
          <p:cNvSpPr>
            <a:spLocks noGrp="1"/>
          </p:cNvSpPr>
          <p:nvPr>
            <p:ph sz="quarter" idx="1"/>
          </p:nvPr>
        </p:nvSpPr>
        <p:spPr>
          <a:xfrm>
            <a:off x="612648" y="1600200"/>
            <a:ext cx="8249250" cy="4789126"/>
          </a:xfrm>
        </p:spPr>
        <p:txBody>
          <a:bodyPr>
            <a:normAutofit fontScale="55000" lnSpcReduction="20000"/>
          </a:bodyPr>
          <a:lstStyle/>
          <a:p>
            <a:r>
              <a:rPr lang="en-US" dirty="0"/>
              <a:t>Standards Conformance</a:t>
            </a:r>
          </a:p>
          <a:p>
            <a:pPr lvl="1"/>
            <a:r>
              <a:rPr lang="en-US" dirty="0"/>
              <a:t>Confirmation that cryptographic modules conform to prescribed standards such as the Federal Information Processing Standards (FIPS) 140-2 and cryptographic algorithms used are standard algorithms such as AES, RSA, DSA etc. is necessary.</a:t>
            </a:r>
          </a:p>
          <a:p>
            <a:pPr lvl="1"/>
            <a:endParaRPr lang="en-US" dirty="0"/>
          </a:p>
          <a:p>
            <a:r>
              <a:rPr lang="en-US" dirty="0"/>
              <a:t>Environment Validation</a:t>
            </a:r>
          </a:p>
          <a:p>
            <a:pPr lvl="1"/>
            <a:r>
              <a:rPr lang="en-US" dirty="0"/>
              <a:t>The computing environment in which cryptographic operations occur must be tested as well. </a:t>
            </a:r>
          </a:p>
          <a:p>
            <a:endParaRPr lang="en-US" dirty="0"/>
          </a:p>
          <a:p>
            <a:r>
              <a:rPr lang="en-US" dirty="0"/>
              <a:t>Data Validation</a:t>
            </a:r>
          </a:p>
          <a:p>
            <a:pPr lvl="1"/>
            <a:r>
              <a:rPr lang="en-US" dirty="0"/>
              <a:t>The protection of sensitive, private and personal data using cryptographic protection should be validated for confidentiality assurance.</a:t>
            </a:r>
          </a:p>
          <a:p>
            <a:pPr lvl="1"/>
            <a:endParaRPr lang="en-US" dirty="0"/>
          </a:p>
          <a:p>
            <a:r>
              <a:rPr lang="en-US" dirty="0"/>
              <a:t>Cryptographic Implementation</a:t>
            </a:r>
          </a:p>
          <a:p>
            <a:pPr lvl="1"/>
            <a:r>
              <a:rPr lang="en-US" dirty="0"/>
              <a:t>The way in which the seed values needed for cryptographic algorithms should be checked is so that they are random and not easily guessable. </a:t>
            </a:r>
          </a:p>
          <a:p>
            <a:pPr lvl="1"/>
            <a:r>
              <a:rPr lang="en-US" dirty="0"/>
              <a:t>White box tests to make sure that cryptographic keys are not hard code inline code in clear text should be conducted. </a:t>
            </a:r>
          </a:p>
          <a:p>
            <a:pPr lvl="1"/>
            <a:r>
              <a:rPr lang="en-US" dirty="0"/>
              <a:t>Additionally, key generation, exchange, storage, retrieval, archival and disposal processes must be validated as well. </a:t>
            </a:r>
          </a:p>
          <a:p>
            <a:pPr lvl="1"/>
            <a:r>
              <a:rPr lang="en-US" dirty="0"/>
              <a:t>The ability to decrypt cipher text data when keys are cycled must be checked as well.</a:t>
            </a:r>
          </a:p>
        </p:txBody>
      </p:sp>
    </p:spTree>
    <p:extLst>
      <p:ext uri="{BB962C8B-B14F-4D97-AF65-F5344CB8AC3E}">
        <p14:creationId xmlns:p14="http://schemas.microsoft.com/office/powerpoint/2010/main" val="2165275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9FE41-F47F-4FE0-A0EB-A49E59D9B146}"/>
              </a:ext>
            </a:extLst>
          </p:cNvPr>
          <p:cNvSpPr>
            <a:spLocks noGrp="1"/>
          </p:cNvSpPr>
          <p:nvPr>
            <p:ph type="title"/>
          </p:nvPr>
        </p:nvSpPr>
        <p:spPr/>
        <p:txBody>
          <a:bodyPr>
            <a:normAutofit/>
          </a:bodyPr>
          <a:lstStyle/>
          <a:p>
            <a:r>
              <a:rPr lang="en-US" dirty="0"/>
              <a:t>Vulnerability Scanning</a:t>
            </a:r>
          </a:p>
        </p:txBody>
      </p:sp>
      <p:sp>
        <p:nvSpPr>
          <p:cNvPr id="3" name="Footer Placeholder 2">
            <a:extLst>
              <a:ext uri="{FF2B5EF4-FFF2-40B4-BE49-F238E27FC236}">
                <a16:creationId xmlns:a16="http://schemas.microsoft.com/office/drawing/2014/main" id="{AB155F99-455B-4E98-BFD6-CCD53287E1E0}"/>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3B6E9199-EA68-4BF6-B3C2-29EEAEA9BFF9}"/>
              </a:ext>
            </a:extLst>
          </p:cNvPr>
          <p:cNvSpPr>
            <a:spLocks noGrp="1"/>
          </p:cNvSpPr>
          <p:nvPr>
            <p:ph type="sldNum" sz="quarter" idx="12"/>
          </p:nvPr>
        </p:nvSpPr>
        <p:spPr/>
        <p:txBody>
          <a:bodyPr>
            <a:normAutofit fontScale="85000" lnSpcReduction="20000"/>
          </a:bodyPr>
          <a:lstStyle/>
          <a:p>
            <a:fld id="{EA66EF6D-3DA9-AB4A-B046-714C943A02DA}" type="slidenum">
              <a:rPr lang="en-US" smtClean="0"/>
              <a:t>17</a:t>
            </a:fld>
            <a:endParaRPr lang="en-US"/>
          </a:p>
        </p:txBody>
      </p:sp>
      <p:sp>
        <p:nvSpPr>
          <p:cNvPr id="5" name="Content Placeholder 4">
            <a:extLst>
              <a:ext uri="{FF2B5EF4-FFF2-40B4-BE49-F238E27FC236}">
                <a16:creationId xmlns:a16="http://schemas.microsoft.com/office/drawing/2014/main" id="{7028A947-EF58-4940-8C0B-CD51FE21BE8F}"/>
              </a:ext>
            </a:extLst>
          </p:cNvPr>
          <p:cNvSpPr>
            <a:spLocks noGrp="1"/>
          </p:cNvSpPr>
          <p:nvPr>
            <p:ph sz="quarter" idx="1"/>
          </p:nvPr>
        </p:nvSpPr>
        <p:spPr/>
        <p:txBody>
          <a:bodyPr>
            <a:normAutofit fontScale="92500" lnSpcReduction="20000"/>
          </a:bodyPr>
          <a:lstStyle/>
          <a:p>
            <a:r>
              <a:rPr lang="en-US" dirty="0"/>
              <a:t>When scanning is performed with the goal of detecting and identifying security flaws and weaknesses in the software and/or network, it is referred to as vulnerability scanning. </a:t>
            </a:r>
          </a:p>
          <a:p>
            <a:endParaRPr lang="en-US" dirty="0"/>
          </a:p>
          <a:p>
            <a:r>
              <a:rPr lang="en-US" dirty="0"/>
              <a:t>The vulnerability scan report that results from this type of scan can be used by development teams, operations teams and management to mitigate identified and confirmed vulnerabilities. </a:t>
            </a:r>
          </a:p>
          <a:p>
            <a:endParaRPr lang="en-US" dirty="0"/>
          </a:p>
          <a:p>
            <a:r>
              <a:rPr lang="en-US" dirty="0"/>
              <a:t>Vulnerability scanning can also be used to validate readiness for audit compliance.</a:t>
            </a:r>
          </a:p>
        </p:txBody>
      </p:sp>
    </p:spTree>
    <p:extLst>
      <p:ext uri="{BB962C8B-B14F-4D97-AF65-F5344CB8AC3E}">
        <p14:creationId xmlns:p14="http://schemas.microsoft.com/office/powerpoint/2010/main" val="2956223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D2E1C-79A9-4FF7-B74F-1281B733B850}"/>
              </a:ext>
            </a:extLst>
          </p:cNvPr>
          <p:cNvSpPr>
            <a:spLocks noGrp="1"/>
          </p:cNvSpPr>
          <p:nvPr>
            <p:ph type="title"/>
          </p:nvPr>
        </p:nvSpPr>
        <p:spPr/>
        <p:txBody>
          <a:bodyPr/>
          <a:lstStyle/>
          <a:p>
            <a:r>
              <a:rPr lang="en-US" dirty="0"/>
              <a:t>Content Scanning</a:t>
            </a:r>
          </a:p>
        </p:txBody>
      </p:sp>
      <p:sp>
        <p:nvSpPr>
          <p:cNvPr id="3" name="Footer Placeholder 2">
            <a:extLst>
              <a:ext uri="{FF2B5EF4-FFF2-40B4-BE49-F238E27FC236}">
                <a16:creationId xmlns:a16="http://schemas.microsoft.com/office/drawing/2014/main" id="{2BFE9856-4004-4EFF-A53C-9959AD944C9E}"/>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B67F3B18-E86A-4702-8BDE-B4506A30437E}"/>
              </a:ext>
            </a:extLst>
          </p:cNvPr>
          <p:cNvSpPr>
            <a:spLocks noGrp="1"/>
          </p:cNvSpPr>
          <p:nvPr>
            <p:ph type="sldNum" sz="quarter" idx="12"/>
          </p:nvPr>
        </p:nvSpPr>
        <p:spPr/>
        <p:txBody>
          <a:bodyPr>
            <a:normAutofit fontScale="85000" lnSpcReduction="20000"/>
          </a:bodyPr>
          <a:lstStyle/>
          <a:p>
            <a:fld id="{EA66EF6D-3DA9-AB4A-B046-714C943A02DA}" type="slidenum">
              <a:rPr lang="en-US" smtClean="0"/>
              <a:t>18</a:t>
            </a:fld>
            <a:endParaRPr lang="en-US"/>
          </a:p>
        </p:txBody>
      </p:sp>
      <p:sp>
        <p:nvSpPr>
          <p:cNvPr id="5" name="Content Placeholder 4">
            <a:extLst>
              <a:ext uri="{FF2B5EF4-FFF2-40B4-BE49-F238E27FC236}">
                <a16:creationId xmlns:a16="http://schemas.microsoft.com/office/drawing/2014/main" id="{BE332D90-E106-4106-A38B-6A102C4E6C26}"/>
              </a:ext>
            </a:extLst>
          </p:cNvPr>
          <p:cNvSpPr>
            <a:spLocks noGrp="1"/>
          </p:cNvSpPr>
          <p:nvPr>
            <p:ph sz="quarter" idx="1"/>
          </p:nvPr>
        </p:nvSpPr>
        <p:spPr/>
        <p:txBody>
          <a:bodyPr/>
          <a:lstStyle/>
          <a:p>
            <a:r>
              <a:rPr lang="en-US" dirty="0"/>
              <a:t>Content scanning technologies analyze the content within the document (web pages, files, etc.) for malicious content that can exploit unprotected systems.</a:t>
            </a:r>
          </a:p>
        </p:txBody>
      </p:sp>
    </p:spTree>
    <p:extLst>
      <p:ext uri="{BB962C8B-B14F-4D97-AF65-F5344CB8AC3E}">
        <p14:creationId xmlns:p14="http://schemas.microsoft.com/office/powerpoint/2010/main" val="2613984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C5AE2-903A-4998-989D-9C432E1AEAB6}"/>
              </a:ext>
            </a:extLst>
          </p:cNvPr>
          <p:cNvSpPr>
            <a:spLocks noGrp="1"/>
          </p:cNvSpPr>
          <p:nvPr>
            <p:ph type="title"/>
          </p:nvPr>
        </p:nvSpPr>
        <p:spPr/>
        <p:txBody>
          <a:bodyPr/>
          <a:lstStyle/>
          <a:p>
            <a:r>
              <a:rPr lang="en-US" dirty="0"/>
              <a:t>Privacy Scanning</a:t>
            </a:r>
          </a:p>
        </p:txBody>
      </p:sp>
      <p:sp>
        <p:nvSpPr>
          <p:cNvPr id="3" name="Footer Placeholder 2">
            <a:extLst>
              <a:ext uri="{FF2B5EF4-FFF2-40B4-BE49-F238E27FC236}">
                <a16:creationId xmlns:a16="http://schemas.microsoft.com/office/drawing/2014/main" id="{12D33D60-BC8E-4829-B565-F917E3DE18C7}"/>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D6F2E60C-CF49-40EC-8601-E0FEDB6FCEEB}"/>
              </a:ext>
            </a:extLst>
          </p:cNvPr>
          <p:cNvSpPr>
            <a:spLocks noGrp="1"/>
          </p:cNvSpPr>
          <p:nvPr>
            <p:ph type="sldNum" sz="quarter" idx="12"/>
          </p:nvPr>
        </p:nvSpPr>
        <p:spPr/>
        <p:txBody>
          <a:bodyPr>
            <a:normAutofit fontScale="85000" lnSpcReduction="20000"/>
          </a:bodyPr>
          <a:lstStyle/>
          <a:p>
            <a:fld id="{EA66EF6D-3DA9-AB4A-B046-714C943A02DA}" type="slidenum">
              <a:rPr lang="en-US" smtClean="0"/>
              <a:t>19</a:t>
            </a:fld>
            <a:endParaRPr lang="en-US"/>
          </a:p>
        </p:txBody>
      </p:sp>
      <p:sp>
        <p:nvSpPr>
          <p:cNvPr id="5" name="Content Placeholder 4">
            <a:extLst>
              <a:ext uri="{FF2B5EF4-FFF2-40B4-BE49-F238E27FC236}">
                <a16:creationId xmlns:a16="http://schemas.microsoft.com/office/drawing/2014/main" id="{0CCBE08F-4A63-4DE2-9D69-2C3E5CCB47C8}"/>
              </a:ext>
            </a:extLst>
          </p:cNvPr>
          <p:cNvSpPr>
            <a:spLocks noGrp="1"/>
          </p:cNvSpPr>
          <p:nvPr>
            <p:ph sz="quarter" idx="1"/>
          </p:nvPr>
        </p:nvSpPr>
        <p:spPr/>
        <p:txBody>
          <a:bodyPr/>
          <a:lstStyle/>
          <a:p>
            <a:r>
              <a:rPr lang="en-US" dirty="0"/>
              <a:t>When the software collects or process private information, it is essential to scan the software to attest the assurance of non-disclosure and privacy.</a:t>
            </a:r>
          </a:p>
        </p:txBody>
      </p:sp>
    </p:spTree>
    <p:extLst>
      <p:ext uri="{BB962C8B-B14F-4D97-AF65-F5344CB8AC3E}">
        <p14:creationId xmlns:p14="http://schemas.microsoft.com/office/powerpoint/2010/main" val="1390372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Contents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a:t>
            </a:fld>
            <a:endParaRPr lang="en-US"/>
          </a:p>
        </p:txBody>
      </p:sp>
      <p:graphicFrame>
        <p:nvGraphicFramePr>
          <p:cNvPr id="8" name="Content Placeholder 7"/>
          <p:cNvGraphicFramePr>
            <a:graphicFrameLocks noGrp="1"/>
          </p:cNvGraphicFramePr>
          <p:nvPr>
            <p:ph sz="quarter" idx="1"/>
            <p:extLst>
              <p:ext uri="{D42A27DB-BD31-4B8C-83A1-F6EECF244321}">
                <p14:modId xmlns:p14="http://schemas.microsoft.com/office/powerpoint/2010/main" val="1432915036"/>
              </p:ext>
            </p:extLst>
          </p:nvPr>
        </p:nvGraphicFramePr>
        <p:xfrm>
          <a:off x="612648" y="1600200"/>
          <a:ext cx="81534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Footer Placeholder 1"/>
          <p:cNvSpPr>
            <a:spLocks noGrp="1"/>
          </p:cNvSpPr>
          <p:nvPr>
            <p:ph type="ftr" sz="quarter" idx="11"/>
          </p:nvPr>
        </p:nvSpPr>
        <p:spPr/>
        <p:txBody>
          <a:bodyPr/>
          <a:lstStyle/>
          <a:p>
            <a:r>
              <a:rPr lang="en-SG" dirty="0"/>
              <a:t>School of ICT - CSF - Apr '20 – SSD - Secure Software Testing</a:t>
            </a:r>
            <a:endParaRPr lang="en-US" dirty="0"/>
          </a:p>
        </p:txBody>
      </p:sp>
    </p:spTree>
    <p:extLst>
      <p:ext uri="{BB962C8B-B14F-4D97-AF65-F5344CB8AC3E}">
        <p14:creationId xmlns:p14="http://schemas.microsoft.com/office/powerpoint/2010/main" val="2476608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Penetration Testing (Pen-Testing)</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20</a:t>
            </a:fld>
            <a:endParaRPr lang="en-US"/>
          </a:p>
        </p:txBody>
      </p:sp>
      <p:sp>
        <p:nvSpPr>
          <p:cNvPr id="5" name="Content Placeholder 4"/>
          <p:cNvSpPr>
            <a:spLocks noGrp="1"/>
          </p:cNvSpPr>
          <p:nvPr>
            <p:ph sz="quarter" idx="1"/>
          </p:nvPr>
        </p:nvSpPr>
        <p:spPr/>
        <p:txBody>
          <a:bodyPr>
            <a:normAutofit fontScale="92500"/>
          </a:bodyPr>
          <a:lstStyle/>
          <a:p>
            <a:r>
              <a:rPr lang="en-US" dirty="0"/>
              <a:t>Penetration testing is active in nature.</a:t>
            </a:r>
          </a:p>
          <a:p>
            <a:r>
              <a:rPr lang="en-US" dirty="0"/>
              <a:t>The main objective of penetration testing is to see if the network and software assets can be compromised by exploiting the vulnerabilities that were determined.</a:t>
            </a:r>
          </a:p>
          <a:p>
            <a:r>
              <a:rPr lang="en-US" dirty="0"/>
              <a:t>In penetration testing, attempts to emulate the actions of a potential threat agent (hacker, malware, etc.) are performed. </a:t>
            </a:r>
          </a:p>
          <a:p>
            <a:r>
              <a:rPr lang="en-US" dirty="0"/>
              <a:t>In most cases, pen-testing is done after the software has been deployed, but this need not necessarily be the case.</a:t>
            </a:r>
          </a:p>
        </p:txBody>
      </p:sp>
    </p:spTree>
    <p:extLst>
      <p:ext uri="{BB962C8B-B14F-4D97-AF65-F5344CB8AC3E}">
        <p14:creationId xmlns:p14="http://schemas.microsoft.com/office/powerpoint/2010/main" val="2285472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AA839-B758-4DF1-9DC9-9C3FC78A7B03}"/>
              </a:ext>
            </a:extLst>
          </p:cNvPr>
          <p:cNvSpPr>
            <a:spLocks noGrp="1"/>
          </p:cNvSpPr>
          <p:nvPr>
            <p:ph type="title"/>
          </p:nvPr>
        </p:nvSpPr>
        <p:spPr/>
        <p:txBody>
          <a:bodyPr>
            <a:normAutofit fontScale="90000"/>
          </a:bodyPr>
          <a:lstStyle/>
          <a:p>
            <a:r>
              <a:rPr lang="en-US" dirty="0"/>
              <a:t>Penetration Testing (Pen-Testing)</a:t>
            </a:r>
          </a:p>
        </p:txBody>
      </p:sp>
      <p:sp>
        <p:nvSpPr>
          <p:cNvPr id="3" name="Footer Placeholder 2">
            <a:extLst>
              <a:ext uri="{FF2B5EF4-FFF2-40B4-BE49-F238E27FC236}">
                <a16:creationId xmlns:a16="http://schemas.microsoft.com/office/drawing/2014/main" id="{CD220675-B9D2-49FF-A9D4-1D9E2F0294E1}"/>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43A4CBCE-C5D5-4B05-B4F1-D3AD5451687D}"/>
              </a:ext>
            </a:extLst>
          </p:cNvPr>
          <p:cNvSpPr>
            <a:spLocks noGrp="1"/>
          </p:cNvSpPr>
          <p:nvPr>
            <p:ph type="sldNum" sz="quarter" idx="12"/>
          </p:nvPr>
        </p:nvSpPr>
        <p:spPr/>
        <p:txBody>
          <a:bodyPr>
            <a:normAutofit fontScale="85000" lnSpcReduction="20000"/>
          </a:bodyPr>
          <a:lstStyle/>
          <a:p>
            <a:fld id="{EA66EF6D-3DA9-AB4A-B046-714C943A02DA}" type="slidenum">
              <a:rPr lang="en-US" smtClean="0"/>
              <a:t>21</a:t>
            </a:fld>
            <a:endParaRPr lang="en-US"/>
          </a:p>
        </p:txBody>
      </p:sp>
      <p:sp>
        <p:nvSpPr>
          <p:cNvPr id="5" name="Content Placeholder 4">
            <a:extLst>
              <a:ext uri="{FF2B5EF4-FFF2-40B4-BE49-F238E27FC236}">
                <a16:creationId xmlns:a16="http://schemas.microsoft.com/office/drawing/2014/main" id="{B023F94A-599D-4257-A612-0D23B1B09B81}"/>
              </a:ext>
            </a:extLst>
          </p:cNvPr>
          <p:cNvSpPr>
            <a:spLocks noGrp="1"/>
          </p:cNvSpPr>
          <p:nvPr>
            <p:ph sz="quarter" idx="1"/>
          </p:nvPr>
        </p:nvSpPr>
        <p:spPr/>
        <p:txBody>
          <a:bodyPr>
            <a:normAutofit/>
          </a:bodyPr>
          <a:lstStyle/>
          <a:p>
            <a:r>
              <a:rPr lang="en-US" dirty="0"/>
              <a:t>Reconnaissance (Enumeration and Discovery) </a:t>
            </a:r>
          </a:p>
          <a:p>
            <a:pPr lvl="1"/>
            <a:r>
              <a:rPr lang="en-US" dirty="0"/>
              <a:t>Enumeration techniques such as fingerprinting, banner grabbing, port and services scans, vulnerability scanning, can be used to probe and discover the network layout and the internal workings of the software within that network. </a:t>
            </a:r>
          </a:p>
        </p:txBody>
      </p:sp>
    </p:spTree>
    <p:extLst>
      <p:ext uri="{BB962C8B-B14F-4D97-AF65-F5344CB8AC3E}">
        <p14:creationId xmlns:p14="http://schemas.microsoft.com/office/powerpoint/2010/main" val="16716809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455FB-51E0-443F-AB11-6E8B345EE610}"/>
              </a:ext>
            </a:extLst>
          </p:cNvPr>
          <p:cNvSpPr>
            <a:spLocks noGrp="1"/>
          </p:cNvSpPr>
          <p:nvPr>
            <p:ph type="title"/>
          </p:nvPr>
        </p:nvSpPr>
        <p:spPr/>
        <p:txBody>
          <a:bodyPr>
            <a:normAutofit fontScale="90000"/>
          </a:bodyPr>
          <a:lstStyle/>
          <a:p>
            <a:r>
              <a:rPr lang="en-US" dirty="0"/>
              <a:t>Penetration Testing (Pen-Testing)</a:t>
            </a:r>
          </a:p>
        </p:txBody>
      </p:sp>
      <p:sp>
        <p:nvSpPr>
          <p:cNvPr id="3" name="Footer Placeholder 2">
            <a:extLst>
              <a:ext uri="{FF2B5EF4-FFF2-40B4-BE49-F238E27FC236}">
                <a16:creationId xmlns:a16="http://schemas.microsoft.com/office/drawing/2014/main" id="{100B4477-04FC-4472-8D0B-F95412098A71}"/>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9978E48D-C711-4764-ABBB-E73287C53937}"/>
              </a:ext>
            </a:extLst>
          </p:cNvPr>
          <p:cNvSpPr>
            <a:spLocks noGrp="1"/>
          </p:cNvSpPr>
          <p:nvPr>
            <p:ph type="sldNum" sz="quarter" idx="12"/>
          </p:nvPr>
        </p:nvSpPr>
        <p:spPr/>
        <p:txBody>
          <a:bodyPr>
            <a:normAutofit fontScale="85000" lnSpcReduction="20000"/>
          </a:bodyPr>
          <a:lstStyle/>
          <a:p>
            <a:fld id="{EA66EF6D-3DA9-AB4A-B046-714C943A02DA}" type="slidenum">
              <a:rPr lang="en-US" smtClean="0"/>
              <a:t>22</a:t>
            </a:fld>
            <a:endParaRPr lang="en-US"/>
          </a:p>
        </p:txBody>
      </p:sp>
      <p:sp>
        <p:nvSpPr>
          <p:cNvPr id="5" name="Content Placeholder 4">
            <a:extLst>
              <a:ext uri="{FF2B5EF4-FFF2-40B4-BE49-F238E27FC236}">
                <a16:creationId xmlns:a16="http://schemas.microsoft.com/office/drawing/2014/main" id="{543149B5-341D-4F54-B7ED-08318E3153A2}"/>
              </a:ext>
            </a:extLst>
          </p:cNvPr>
          <p:cNvSpPr>
            <a:spLocks noGrp="1"/>
          </p:cNvSpPr>
          <p:nvPr>
            <p:ph sz="quarter" idx="1"/>
          </p:nvPr>
        </p:nvSpPr>
        <p:spPr/>
        <p:txBody>
          <a:bodyPr>
            <a:normAutofit lnSpcReduction="10000"/>
          </a:bodyPr>
          <a:lstStyle/>
          <a:p>
            <a:r>
              <a:rPr lang="en-US" dirty="0"/>
              <a:t>Resiliency Attestation (Attack and Exploitation)</a:t>
            </a:r>
          </a:p>
          <a:p>
            <a:pPr lvl="1"/>
            <a:r>
              <a:rPr lang="en-US" dirty="0"/>
              <a:t> Upon completion of reconnaissance activities, once potential vulnerabilities are discovered, the next step is to try to exploit those weaknesses.</a:t>
            </a:r>
          </a:p>
          <a:p>
            <a:pPr lvl="1"/>
            <a:r>
              <a:rPr lang="en-US" dirty="0"/>
              <a:t>Attacks can be varied ranging from brute forcing of authentication credentials, escalation of privileges to administrator (root) level privileges, deletion of sensitive logs and audit records, disclosure of sensitive information, alteration/destruction of data to causing Denial of Service (</a:t>
            </a:r>
            <a:r>
              <a:rPr lang="en-US" dirty="0" err="1"/>
              <a:t>DoS</a:t>
            </a:r>
            <a:r>
              <a:rPr lang="en-US" dirty="0"/>
              <a:t>) by crashing the software or system.</a:t>
            </a:r>
          </a:p>
        </p:txBody>
      </p:sp>
    </p:spTree>
    <p:extLst>
      <p:ext uri="{BB962C8B-B14F-4D97-AF65-F5344CB8AC3E}">
        <p14:creationId xmlns:p14="http://schemas.microsoft.com/office/powerpoint/2010/main" val="23086347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BBBF1-2D26-483E-A37C-79EEF3B2B1FF}"/>
              </a:ext>
            </a:extLst>
          </p:cNvPr>
          <p:cNvSpPr>
            <a:spLocks noGrp="1"/>
          </p:cNvSpPr>
          <p:nvPr>
            <p:ph type="title"/>
          </p:nvPr>
        </p:nvSpPr>
        <p:spPr/>
        <p:txBody>
          <a:bodyPr>
            <a:normAutofit fontScale="90000"/>
          </a:bodyPr>
          <a:lstStyle/>
          <a:p>
            <a:r>
              <a:rPr lang="en-US" dirty="0"/>
              <a:t>Penetration Testing (Pen-Testing)</a:t>
            </a:r>
          </a:p>
        </p:txBody>
      </p:sp>
      <p:sp>
        <p:nvSpPr>
          <p:cNvPr id="3" name="Footer Placeholder 2">
            <a:extLst>
              <a:ext uri="{FF2B5EF4-FFF2-40B4-BE49-F238E27FC236}">
                <a16:creationId xmlns:a16="http://schemas.microsoft.com/office/drawing/2014/main" id="{0E4F2F0B-6E49-40C4-AB23-3639BF965F03}"/>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6728A821-19F5-4334-95A6-50BCFA2DABA5}"/>
              </a:ext>
            </a:extLst>
          </p:cNvPr>
          <p:cNvSpPr>
            <a:spLocks noGrp="1"/>
          </p:cNvSpPr>
          <p:nvPr>
            <p:ph type="sldNum" sz="quarter" idx="12"/>
          </p:nvPr>
        </p:nvSpPr>
        <p:spPr/>
        <p:txBody>
          <a:bodyPr>
            <a:normAutofit fontScale="85000" lnSpcReduction="20000"/>
          </a:bodyPr>
          <a:lstStyle/>
          <a:p>
            <a:fld id="{EA66EF6D-3DA9-AB4A-B046-714C943A02DA}" type="slidenum">
              <a:rPr lang="en-US" smtClean="0"/>
              <a:t>23</a:t>
            </a:fld>
            <a:endParaRPr lang="en-US"/>
          </a:p>
        </p:txBody>
      </p:sp>
      <p:sp>
        <p:nvSpPr>
          <p:cNvPr id="5" name="Content Placeholder 4">
            <a:extLst>
              <a:ext uri="{FF2B5EF4-FFF2-40B4-BE49-F238E27FC236}">
                <a16:creationId xmlns:a16="http://schemas.microsoft.com/office/drawing/2014/main" id="{C06E2ECF-17B3-4316-ACED-84A1A1E1852F}"/>
              </a:ext>
            </a:extLst>
          </p:cNvPr>
          <p:cNvSpPr>
            <a:spLocks noGrp="1"/>
          </p:cNvSpPr>
          <p:nvPr>
            <p:ph sz="quarter" idx="1"/>
          </p:nvPr>
        </p:nvSpPr>
        <p:spPr/>
        <p:txBody>
          <a:bodyPr>
            <a:normAutofit lnSpcReduction="10000"/>
          </a:bodyPr>
          <a:lstStyle/>
          <a:p>
            <a:r>
              <a:rPr lang="en-US" dirty="0"/>
              <a:t>Removal of Evidence (Cleanup activities) and Restoration</a:t>
            </a:r>
          </a:p>
          <a:p>
            <a:pPr lvl="1"/>
            <a:r>
              <a:rPr lang="en-US" dirty="0"/>
              <a:t>Penetration testers often establish back doors, turn on services, create accounts, elevate themselves to administrator privileges, load scripts, and install agents and tools in target systems. </a:t>
            </a:r>
          </a:p>
          <a:p>
            <a:pPr lvl="1"/>
            <a:r>
              <a:rPr lang="en-US" dirty="0"/>
              <a:t>Post attack and exploitation, it is important that any changes that were made in the target system or software for conducting the penetration test are removed and the original state of the system is restored.</a:t>
            </a:r>
          </a:p>
        </p:txBody>
      </p:sp>
    </p:spTree>
    <p:extLst>
      <p:ext uri="{BB962C8B-B14F-4D97-AF65-F5344CB8AC3E}">
        <p14:creationId xmlns:p14="http://schemas.microsoft.com/office/powerpoint/2010/main" val="42535313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42D18-B985-49D3-B938-BA432F437FD1}"/>
              </a:ext>
            </a:extLst>
          </p:cNvPr>
          <p:cNvSpPr>
            <a:spLocks noGrp="1"/>
          </p:cNvSpPr>
          <p:nvPr>
            <p:ph type="title"/>
          </p:nvPr>
        </p:nvSpPr>
        <p:spPr/>
        <p:txBody>
          <a:bodyPr>
            <a:normAutofit fontScale="90000"/>
          </a:bodyPr>
          <a:lstStyle/>
          <a:p>
            <a:r>
              <a:rPr lang="en-US" dirty="0"/>
              <a:t>Penetration Testing (Pen-Testing)</a:t>
            </a:r>
          </a:p>
        </p:txBody>
      </p:sp>
      <p:sp>
        <p:nvSpPr>
          <p:cNvPr id="3" name="Footer Placeholder 2">
            <a:extLst>
              <a:ext uri="{FF2B5EF4-FFF2-40B4-BE49-F238E27FC236}">
                <a16:creationId xmlns:a16="http://schemas.microsoft.com/office/drawing/2014/main" id="{A74A73A2-400E-461D-AE4B-1C3448758777}"/>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D2EECDBD-6FFB-4883-B033-629A8B08B148}"/>
              </a:ext>
            </a:extLst>
          </p:cNvPr>
          <p:cNvSpPr>
            <a:spLocks noGrp="1"/>
          </p:cNvSpPr>
          <p:nvPr>
            <p:ph type="sldNum" sz="quarter" idx="12"/>
          </p:nvPr>
        </p:nvSpPr>
        <p:spPr/>
        <p:txBody>
          <a:bodyPr>
            <a:normAutofit fontScale="85000" lnSpcReduction="20000"/>
          </a:bodyPr>
          <a:lstStyle/>
          <a:p>
            <a:fld id="{EA66EF6D-3DA9-AB4A-B046-714C943A02DA}" type="slidenum">
              <a:rPr lang="en-US" smtClean="0"/>
              <a:t>24</a:t>
            </a:fld>
            <a:endParaRPr lang="en-US"/>
          </a:p>
        </p:txBody>
      </p:sp>
      <p:sp>
        <p:nvSpPr>
          <p:cNvPr id="5" name="Content Placeholder 4">
            <a:extLst>
              <a:ext uri="{FF2B5EF4-FFF2-40B4-BE49-F238E27FC236}">
                <a16:creationId xmlns:a16="http://schemas.microsoft.com/office/drawing/2014/main" id="{AE5A694D-7F71-484D-95DA-D689B7D17943}"/>
              </a:ext>
            </a:extLst>
          </p:cNvPr>
          <p:cNvSpPr>
            <a:spLocks noGrp="1"/>
          </p:cNvSpPr>
          <p:nvPr>
            <p:ph sz="quarter" idx="1"/>
          </p:nvPr>
        </p:nvSpPr>
        <p:spPr/>
        <p:txBody>
          <a:bodyPr>
            <a:normAutofit lnSpcReduction="10000"/>
          </a:bodyPr>
          <a:lstStyle/>
          <a:p>
            <a:r>
              <a:rPr lang="en-US" dirty="0"/>
              <a:t>Reporting and Recommendations </a:t>
            </a:r>
          </a:p>
          <a:p>
            <a:pPr lvl="1"/>
            <a:r>
              <a:rPr lang="en-US" dirty="0"/>
              <a:t>The last phase of penetration testing is to report on the findings of the penetration test. </a:t>
            </a:r>
          </a:p>
          <a:p>
            <a:pPr lvl="1"/>
            <a:r>
              <a:rPr lang="en-US" dirty="0"/>
              <a:t>This report should include not only technical vulnerabilities covering the network and software, but also include non-compliance with organization policy, and weaknesses in organizational processes and people know-how. </a:t>
            </a:r>
          </a:p>
          <a:p>
            <a:pPr lvl="1"/>
            <a:r>
              <a:rPr lang="en-US" dirty="0"/>
              <a:t>Merely identifying, categorizing and reporting vulnerabilities is important, but it adds greater value when the mitigation strategies are also described.</a:t>
            </a:r>
          </a:p>
        </p:txBody>
      </p:sp>
    </p:spTree>
    <p:extLst>
      <p:ext uri="{BB962C8B-B14F-4D97-AF65-F5344CB8AC3E}">
        <p14:creationId xmlns:p14="http://schemas.microsoft.com/office/powerpoint/2010/main" val="1264374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Fuzzing</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25</a:t>
            </a:fld>
            <a:endParaRPr lang="en-US"/>
          </a:p>
        </p:txBody>
      </p:sp>
      <p:sp>
        <p:nvSpPr>
          <p:cNvPr id="5" name="Content Placeholder 4"/>
          <p:cNvSpPr>
            <a:spLocks noGrp="1"/>
          </p:cNvSpPr>
          <p:nvPr>
            <p:ph sz="quarter" idx="1"/>
          </p:nvPr>
        </p:nvSpPr>
        <p:spPr/>
        <p:txBody>
          <a:bodyPr>
            <a:normAutofit lnSpcReduction="10000"/>
          </a:bodyPr>
          <a:lstStyle/>
          <a:p>
            <a:r>
              <a:rPr lang="en-US" dirty="0"/>
              <a:t>Fuzzing, which is also known as fuzz testing or fault injection testing, is a brute force type of software testing in which faults (random and pseudo-random input data) are injected into the software and its behavior observed. </a:t>
            </a:r>
          </a:p>
          <a:p>
            <a:r>
              <a:rPr lang="en-US" dirty="0"/>
              <a:t>It is a test whose results are indicative of the extent and effectiveness of input validation. </a:t>
            </a:r>
          </a:p>
          <a:p>
            <a:r>
              <a:rPr lang="en-US" dirty="0"/>
              <a:t>Fuzzing can be used not only to test applications and their programming interfaces (APIs), but also protocols and file-formats.</a:t>
            </a:r>
          </a:p>
        </p:txBody>
      </p:sp>
    </p:spTree>
    <p:extLst>
      <p:ext uri="{BB962C8B-B14F-4D97-AF65-F5344CB8AC3E}">
        <p14:creationId xmlns:p14="http://schemas.microsoft.com/office/powerpoint/2010/main" val="19523508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Open-Ended Question</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26</a:t>
            </a:fld>
            <a:endParaRPr lang="en-US"/>
          </a:p>
        </p:txBody>
      </p:sp>
      <p:sp>
        <p:nvSpPr>
          <p:cNvPr id="5" name="Content Placeholder 4"/>
          <p:cNvSpPr>
            <a:spLocks noGrp="1"/>
          </p:cNvSpPr>
          <p:nvPr>
            <p:ph sz="quarter" idx="1"/>
          </p:nvPr>
        </p:nvSpPr>
        <p:spPr>
          <a:xfrm>
            <a:off x="612648" y="3757994"/>
            <a:ext cx="8082063" cy="2174986"/>
          </a:xfrm>
          <a:ln w="12700">
            <a:solidFill>
              <a:schemeClr val="tx1"/>
            </a:solidFill>
          </a:ln>
        </p:spPr>
        <p:txBody>
          <a:bodyPr>
            <a:normAutofit fontScale="85000" lnSpcReduction="10000"/>
          </a:bodyPr>
          <a:lstStyle/>
          <a:p>
            <a:r>
              <a:rPr lang="en-US" dirty="0"/>
              <a:t>Attempt the open-ended questions above.</a:t>
            </a:r>
          </a:p>
          <a:p>
            <a:r>
              <a:rPr lang="en-US" dirty="0"/>
              <a:t>Submit your answers in Teams group.</a:t>
            </a:r>
          </a:p>
          <a:p>
            <a:pPr lvl="1"/>
            <a:r>
              <a:rPr lang="en-US" sz="2800" dirty="0"/>
              <a:t>SSD-AY2021-xxx-Pxx </a:t>
            </a:r>
            <a:r>
              <a:rPr lang="en-US" sz="2800" dirty="0">
                <a:sym typeface="Wingdings" panose="05000000000000000000" pitchFamily="2" charset="2"/>
              </a:rPr>
              <a:t> Week 13</a:t>
            </a:r>
          </a:p>
          <a:p>
            <a:r>
              <a:rPr lang="en-US" sz="3100" dirty="0"/>
              <a:t>Use “Conversations” tab under “</a:t>
            </a:r>
            <a:r>
              <a:rPr lang="en-US" sz="3100" dirty="0">
                <a:solidFill>
                  <a:srgbClr val="7030A0"/>
                </a:solidFill>
              </a:rPr>
              <a:t>SSD-AY1920-xxx-Pxx </a:t>
            </a:r>
            <a:r>
              <a:rPr lang="en-US" sz="3100" dirty="0">
                <a:solidFill>
                  <a:srgbClr val="7030A0"/>
                </a:solidFill>
                <a:sym typeface="Wingdings" panose="05000000000000000000" pitchFamily="2" charset="2"/>
              </a:rPr>
              <a:t> Week 13</a:t>
            </a:r>
            <a:r>
              <a:rPr lang="en-US" sz="3100" dirty="0">
                <a:sym typeface="Wingdings" panose="05000000000000000000" pitchFamily="2" charset="2"/>
              </a:rPr>
              <a:t>” to discuss within your class group.</a:t>
            </a:r>
          </a:p>
          <a:p>
            <a:pPr marL="365760" lvl="1" indent="0">
              <a:buNone/>
            </a:pPr>
            <a:endParaRPr lang="en-US" dirty="0">
              <a:sym typeface="Wingdings" panose="05000000000000000000" pitchFamily="2" charset="2"/>
            </a:endParaRPr>
          </a:p>
        </p:txBody>
      </p:sp>
      <p:sp>
        <p:nvSpPr>
          <p:cNvPr id="6" name="TextBox 5">
            <a:extLst>
              <a:ext uri="{FF2B5EF4-FFF2-40B4-BE49-F238E27FC236}">
                <a16:creationId xmlns:a16="http://schemas.microsoft.com/office/drawing/2014/main" id="{C6652A97-AAD4-4279-A913-55C2A60F06D3}"/>
              </a:ext>
            </a:extLst>
          </p:cNvPr>
          <p:cNvSpPr txBox="1"/>
          <p:nvPr/>
        </p:nvSpPr>
        <p:spPr>
          <a:xfrm>
            <a:off x="612648" y="1951672"/>
            <a:ext cx="8075579" cy="1107996"/>
          </a:xfrm>
          <a:prstGeom prst="rect">
            <a:avLst/>
          </a:prstGeom>
          <a:solidFill>
            <a:srgbClr val="FFC000"/>
          </a:solidFill>
          <a:ln>
            <a:solidFill>
              <a:srgbClr val="400080"/>
            </a:solidFill>
          </a:ln>
        </p:spPr>
        <p:txBody>
          <a:bodyPr wrap="square" rtlCol="0">
            <a:spAutoFit/>
          </a:bodyPr>
          <a:lstStyle/>
          <a:p>
            <a:r>
              <a:rPr lang="en-US" sz="2400" b="1" dirty="0" err="1"/>
              <a:t>Qn</a:t>
            </a:r>
            <a:r>
              <a:rPr lang="en-US" sz="2400" b="1" dirty="0"/>
              <a:t> 1: Between white-box and black-box testing, which is the better testing method to go for? Explain your decision. </a:t>
            </a:r>
          </a:p>
          <a:p>
            <a:endParaRPr lang="en-US" dirty="0"/>
          </a:p>
        </p:txBody>
      </p:sp>
    </p:spTree>
    <p:extLst>
      <p:ext uri="{BB962C8B-B14F-4D97-AF65-F5344CB8AC3E}">
        <p14:creationId xmlns:p14="http://schemas.microsoft.com/office/powerpoint/2010/main" val="25228772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A46BC62-5723-4642-AA55-05FAE5094805}"/>
              </a:ext>
            </a:extLst>
          </p:cNvPr>
          <p:cNvSpPr>
            <a:spLocks noGrp="1"/>
          </p:cNvSpPr>
          <p:nvPr>
            <p:ph type="body" idx="1"/>
          </p:nvPr>
        </p:nvSpPr>
        <p:spPr>
          <a:xfrm>
            <a:off x="1371600" y="2743199"/>
            <a:ext cx="7123113" cy="3365369"/>
          </a:xfrm>
          <a:noFill/>
        </p:spPr>
        <p:txBody>
          <a:bodyPr>
            <a:normAutofit fontScale="77500" lnSpcReduction="20000"/>
          </a:bodyPr>
          <a:lstStyle/>
          <a:p>
            <a:pPr marL="457200" indent="-457200">
              <a:buFont typeface="Arial" panose="020B0604020202020204" pitchFamily="34" charset="0"/>
              <a:buChar char="•"/>
            </a:pPr>
            <a:r>
              <a:rPr lang="en-US" dirty="0"/>
              <a:t>Read the Secure Test articles - SecureTest1.png &amp; SecureTest2.png</a:t>
            </a:r>
            <a:r>
              <a:rPr lang="en-US" sz="3200" dirty="0"/>
              <a:t> </a:t>
            </a:r>
          </a:p>
          <a:p>
            <a:pPr marL="457200" indent="-457200">
              <a:buFont typeface="Arial" panose="020B0604020202020204" pitchFamily="34" charset="0"/>
              <a:buChar char="•"/>
            </a:pPr>
            <a:r>
              <a:rPr lang="en-US" dirty="0"/>
              <a:t>Write a summary report, in your own words, of your understanding on:-</a:t>
            </a:r>
          </a:p>
          <a:p>
            <a:pPr marL="1097280" lvl="1" indent="-457200">
              <a:buFont typeface="Arial" panose="020B0604020202020204" pitchFamily="34" charset="0"/>
              <a:buChar char="•"/>
            </a:pPr>
            <a:r>
              <a:rPr lang="en-US" sz="2200" dirty="0">
                <a:solidFill>
                  <a:srgbClr val="FF0000"/>
                </a:solidFill>
              </a:rPr>
              <a:t>Test Strategy</a:t>
            </a:r>
          </a:p>
          <a:p>
            <a:pPr marL="1097280" lvl="1" indent="-457200">
              <a:buFont typeface="Arial" panose="020B0604020202020204" pitchFamily="34" charset="0"/>
              <a:buChar char="•"/>
            </a:pPr>
            <a:r>
              <a:rPr lang="en-US" sz="2200" dirty="0">
                <a:solidFill>
                  <a:srgbClr val="FF0000"/>
                </a:solidFill>
              </a:rPr>
              <a:t>Test Plan</a:t>
            </a:r>
          </a:p>
          <a:p>
            <a:pPr marL="1097280" lvl="1" indent="-457200">
              <a:buFont typeface="Arial" panose="020B0604020202020204" pitchFamily="34" charset="0"/>
              <a:buChar char="•"/>
            </a:pPr>
            <a:r>
              <a:rPr lang="en-US" sz="2200" dirty="0">
                <a:solidFill>
                  <a:srgbClr val="FF0000"/>
                </a:solidFill>
              </a:rPr>
              <a:t>Test Cases</a:t>
            </a:r>
          </a:p>
          <a:p>
            <a:pPr lvl="1" indent="0"/>
            <a:r>
              <a:rPr lang="en-US" dirty="0">
                <a:solidFill>
                  <a:srgbClr val="FF0000"/>
                </a:solidFill>
              </a:rPr>
              <a:t>Note: Give an example of each of the test topics above.</a:t>
            </a:r>
          </a:p>
          <a:p>
            <a:pPr marL="457200" indent="-457200">
              <a:buFont typeface="Arial" panose="020B0604020202020204" pitchFamily="34" charset="0"/>
              <a:buChar char="•"/>
            </a:pPr>
            <a:r>
              <a:rPr lang="en-US" dirty="0"/>
              <a:t>Submit in word doc in Assignment link in MEL. </a:t>
            </a:r>
          </a:p>
          <a:p>
            <a:pPr marL="457200" indent="-457200">
              <a:buFont typeface="Arial" panose="020B0604020202020204" pitchFamily="34" charset="0"/>
              <a:buChar char="•"/>
            </a:pPr>
            <a:r>
              <a:rPr lang="en-US" dirty="0">
                <a:solidFill>
                  <a:srgbClr val="FF0000"/>
                </a:solidFill>
              </a:rPr>
              <a:t>Deadline: End of Week 13</a:t>
            </a:r>
          </a:p>
          <a:p>
            <a:pPr marL="1097280" lvl="1" indent="-457200">
              <a:buFont typeface="Arial" panose="020B0604020202020204" pitchFamily="34" charset="0"/>
              <a:buChar char="•"/>
            </a:pPr>
            <a:r>
              <a:rPr lang="en-US" dirty="0">
                <a:solidFill>
                  <a:srgbClr val="FF0000"/>
                </a:solidFill>
              </a:rPr>
              <a:t>Penalty for late submission</a:t>
            </a:r>
            <a:endParaRPr lang="en-US" dirty="0"/>
          </a:p>
          <a:p>
            <a:pPr marL="457200" indent="-457200">
              <a:buFont typeface="Arial" panose="020B0604020202020204" pitchFamily="34" charset="0"/>
              <a:buChar char="•"/>
            </a:pPr>
            <a:endParaRPr lang="en-US" dirty="0"/>
          </a:p>
        </p:txBody>
      </p:sp>
      <p:sp>
        <p:nvSpPr>
          <p:cNvPr id="6" name="Title 5">
            <a:extLst>
              <a:ext uri="{FF2B5EF4-FFF2-40B4-BE49-F238E27FC236}">
                <a16:creationId xmlns:a16="http://schemas.microsoft.com/office/drawing/2014/main" id="{D2C0A14A-6667-4BC9-8E20-3A565EEF2208}"/>
              </a:ext>
            </a:extLst>
          </p:cNvPr>
          <p:cNvSpPr>
            <a:spLocks noGrp="1"/>
          </p:cNvSpPr>
          <p:nvPr>
            <p:ph type="title"/>
          </p:nvPr>
        </p:nvSpPr>
        <p:spPr/>
        <p:txBody>
          <a:bodyPr/>
          <a:lstStyle/>
          <a:p>
            <a:r>
              <a:rPr lang="en-US" dirty="0"/>
              <a:t>Mission 13.1: Secure Test 1</a:t>
            </a:r>
          </a:p>
        </p:txBody>
      </p:sp>
      <p:sp>
        <p:nvSpPr>
          <p:cNvPr id="4" name="Slide Number Placeholder 3">
            <a:extLst>
              <a:ext uri="{FF2B5EF4-FFF2-40B4-BE49-F238E27FC236}">
                <a16:creationId xmlns:a16="http://schemas.microsoft.com/office/drawing/2014/main" id="{20714C8C-A8C6-429F-A0DF-A7D24EFB8A1F}"/>
              </a:ext>
            </a:extLst>
          </p:cNvPr>
          <p:cNvSpPr>
            <a:spLocks noGrp="1"/>
          </p:cNvSpPr>
          <p:nvPr>
            <p:ph type="sldNum" sz="quarter" idx="11"/>
          </p:nvPr>
        </p:nvSpPr>
        <p:spPr/>
        <p:txBody>
          <a:bodyPr>
            <a:normAutofit/>
          </a:bodyPr>
          <a:lstStyle/>
          <a:p>
            <a:fld id="{EA66EF6D-3DA9-AB4A-B046-714C943A02DA}" type="slidenum">
              <a:rPr lang="en-US" smtClean="0"/>
              <a:t>27</a:t>
            </a:fld>
            <a:endParaRPr lang="en-US"/>
          </a:p>
        </p:txBody>
      </p:sp>
      <p:sp>
        <p:nvSpPr>
          <p:cNvPr id="3" name="Footer Placeholder 2">
            <a:extLst>
              <a:ext uri="{FF2B5EF4-FFF2-40B4-BE49-F238E27FC236}">
                <a16:creationId xmlns:a16="http://schemas.microsoft.com/office/drawing/2014/main" id="{208AF6F3-54BE-4616-AE21-691D60F2FC6A}"/>
              </a:ext>
            </a:extLst>
          </p:cNvPr>
          <p:cNvSpPr>
            <a:spLocks noGrp="1"/>
          </p:cNvSpPr>
          <p:nvPr>
            <p:ph type="ftr" sz="quarter" idx="12"/>
          </p:nvPr>
        </p:nvSpPr>
        <p:spPr/>
        <p:txBody>
          <a:bodyPr/>
          <a:lstStyle/>
          <a:p>
            <a:r>
              <a:rPr lang="en-SG" dirty="0"/>
              <a:t>School of ICT - CSF - Apr '20 – SSD - Secure Software Testing</a:t>
            </a:r>
            <a:endParaRPr lang="en-US" dirty="0"/>
          </a:p>
        </p:txBody>
      </p:sp>
    </p:spTree>
    <p:extLst>
      <p:ext uri="{BB962C8B-B14F-4D97-AF65-F5344CB8AC3E}">
        <p14:creationId xmlns:p14="http://schemas.microsoft.com/office/powerpoint/2010/main" val="22884828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A46BC62-5723-4642-AA55-05FAE5094805}"/>
              </a:ext>
            </a:extLst>
          </p:cNvPr>
          <p:cNvSpPr>
            <a:spLocks noGrp="1"/>
          </p:cNvSpPr>
          <p:nvPr>
            <p:ph type="body" idx="1"/>
          </p:nvPr>
        </p:nvSpPr>
        <p:spPr>
          <a:xfrm>
            <a:off x="1371600" y="2743200"/>
            <a:ext cx="7123113" cy="3258766"/>
          </a:xfrm>
          <a:ln>
            <a:solidFill>
              <a:srgbClr val="400080"/>
            </a:solidFill>
          </a:ln>
        </p:spPr>
        <p:txBody>
          <a:bodyPr>
            <a:normAutofit/>
          </a:bodyPr>
          <a:lstStyle/>
          <a:p>
            <a:r>
              <a:rPr lang="en-SG" dirty="0"/>
              <a:t>Security testing is pertinent to software security. These are the different types of security tests that can be performed to attest the security of code developed in the development phase of SDLC.</a:t>
            </a:r>
            <a:endParaRPr lang="en-US" dirty="0"/>
          </a:p>
        </p:txBody>
      </p:sp>
      <p:sp>
        <p:nvSpPr>
          <p:cNvPr id="6" name="Title 5">
            <a:extLst>
              <a:ext uri="{FF2B5EF4-FFF2-40B4-BE49-F238E27FC236}">
                <a16:creationId xmlns:a16="http://schemas.microsoft.com/office/drawing/2014/main" id="{D2C0A14A-6667-4BC9-8E20-3A565EEF2208}"/>
              </a:ext>
            </a:extLst>
          </p:cNvPr>
          <p:cNvSpPr>
            <a:spLocks noGrp="1"/>
          </p:cNvSpPr>
          <p:nvPr>
            <p:ph type="title"/>
          </p:nvPr>
        </p:nvSpPr>
        <p:spPr/>
        <p:txBody>
          <a:bodyPr/>
          <a:lstStyle/>
          <a:p>
            <a:r>
              <a:rPr lang="en-US" dirty="0"/>
              <a:t>Software Security Testing</a:t>
            </a:r>
          </a:p>
        </p:txBody>
      </p:sp>
      <p:sp>
        <p:nvSpPr>
          <p:cNvPr id="4" name="Slide Number Placeholder 3">
            <a:extLst>
              <a:ext uri="{FF2B5EF4-FFF2-40B4-BE49-F238E27FC236}">
                <a16:creationId xmlns:a16="http://schemas.microsoft.com/office/drawing/2014/main" id="{20714C8C-A8C6-429F-A0DF-A7D24EFB8A1F}"/>
              </a:ext>
            </a:extLst>
          </p:cNvPr>
          <p:cNvSpPr>
            <a:spLocks noGrp="1"/>
          </p:cNvSpPr>
          <p:nvPr>
            <p:ph type="sldNum" sz="quarter" idx="11"/>
          </p:nvPr>
        </p:nvSpPr>
        <p:spPr/>
        <p:txBody>
          <a:bodyPr>
            <a:normAutofit/>
          </a:bodyPr>
          <a:lstStyle/>
          <a:p>
            <a:fld id="{EA66EF6D-3DA9-AB4A-B046-714C943A02DA}" type="slidenum">
              <a:rPr lang="en-US" smtClean="0"/>
              <a:t>28</a:t>
            </a:fld>
            <a:endParaRPr lang="en-US"/>
          </a:p>
        </p:txBody>
      </p:sp>
      <p:sp>
        <p:nvSpPr>
          <p:cNvPr id="3" name="Footer Placeholder 2">
            <a:extLst>
              <a:ext uri="{FF2B5EF4-FFF2-40B4-BE49-F238E27FC236}">
                <a16:creationId xmlns:a16="http://schemas.microsoft.com/office/drawing/2014/main" id="{208AF6F3-54BE-4616-AE21-691D60F2FC6A}"/>
              </a:ext>
            </a:extLst>
          </p:cNvPr>
          <p:cNvSpPr>
            <a:spLocks noGrp="1"/>
          </p:cNvSpPr>
          <p:nvPr>
            <p:ph type="ftr" sz="quarter" idx="12"/>
          </p:nvPr>
        </p:nvSpPr>
        <p:spPr/>
        <p:txBody>
          <a:bodyPr/>
          <a:lstStyle/>
          <a:p>
            <a:r>
              <a:rPr lang="en-SG" dirty="0"/>
              <a:t>School of ICT - CSF - Apr '20 – SSD - Secure Software Testing</a:t>
            </a:r>
            <a:endParaRPr lang="en-US" dirty="0"/>
          </a:p>
        </p:txBody>
      </p:sp>
      <p:graphicFrame>
        <p:nvGraphicFramePr>
          <p:cNvPr id="5" name="Object 4">
            <a:extLst>
              <a:ext uri="{FF2B5EF4-FFF2-40B4-BE49-F238E27FC236}">
                <a16:creationId xmlns:a16="http://schemas.microsoft.com/office/drawing/2014/main" id="{DD51FFF6-24DD-4F5D-9C86-9959F55B519D}"/>
              </a:ext>
            </a:extLst>
          </p:cNvPr>
          <p:cNvGraphicFramePr>
            <a:graphicFrameLocks noChangeAspect="1"/>
          </p:cNvGraphicFramePr>
          <p:nvPr>
            <p:extLst>
              <p:ext uri="{D42A27DB-BD31-4B8C-83A1-F6EECF244321}">
                <p14:modId xmlns:p14="http://schemas.microsoft.com/office/powerpoint/2010/main" val="1316896535"/>
              </p:ext>
            </p:extLst>
          </p:nvPr>
        </p:nvGraphicFramePr>
        <p:xfrm>
          <a:off x="5077428" y="4936449"/>
          <a:ext cx="1090317" cy="944563"/>
        </p:xfrm>
        <a:graphic>
          <a:graphicData uri="http://schemas.openxmlformats.org/presentationml/2006/ole">
            <mc:AlternateContent xmlns:mc="http://schemas.openxmlformats.org/markup-compatibility/2006">
              <mc:Choice xmlns:v="urn:schemas-microsoft-com:vml" Requires="v">
                <p:oleObj spid="_x0000_s4111" name="Acrobat Document" showAsIcon="1" r:id="rId3" imgW="914400" imgH="792685" progId="AcroExch.Document.DC">
                  <p:embed/>
                </p:oleObj>
              </mc:Choice>
              <mc:Fallback>
                <p:oleObj name="Acrobat Document" showAsIcon="1" r:id="rId3" imgW="914400" imgH="792685" progId="AcroExch.Document.DC">
                  <p:embed/>
                  <p:pic>
                    <p:nvPicPr>
                      <p:cNvPr id="0" name=""/>
                      <p:cNvPicPr/>
                      <p:nvPr/>
                    </p:nvPicPr>
                    <p:blipFill>
                      <a:blip r:embed="rId4"/>
                      <a:stretch>
                        <a:fillRect/>
                      </a:stretch>
                    </p:blipFill>
                    <p:spPr>
                      <a:xfrm>
                        <a:off x="5077428" y="4936449"/>
                        <a:ext cx="1090317" cy="944563"/>
                      </a:xfrm>
                      <a:prstGeom prst="rect">
                        <a:avLst/>
                      </a:prstGeom>
                    </p:spPr>
                  </p:pic>
                </p:oleObj>
              </mc:Fallback>
            </mc:AlternateContent>
          </a:graphicData>
        </a:graphic>
      </p:graphicFrame>
      <p:sp>
        <p:nvSpPr>
          <p:cNvPr id="8" name="Arrow: Right 7">
            <a:extLst>
              <a:ext uri="{FF2B5EF4-FFF2-40B4-BE49-F238E27FC236}">
                <a16:creationId xmlns:a16="http://schemas.microsoft.com/office/drawing/2014/main" id="{BF3A5269-7E9B-4E2A-808E-015DAC7C4924}"/>
              </a:ext>
            </a:extLst>
          </p:cNvPr>
          <p:cNvSpPr/>
          <p:nvPr/>
        </p:nvSpPr>
        <p:spPr>
          <a:xfrm>
            <a:off x="3171217" y="5257800"/>
            <a:ext cx="1605063" cy="36512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SG" dirty="0"/>
              <a:t>Read this</a:t>
            </a:r>
          </a:p>
        </p:txBody>
      </p:sp>
    </p:spTree>
    <p:extLst>
      <p:ext uri="{BB962C8B-B14F-4D97-AF65-F5344CB8AC3E}">
        <p14:creationId xmlns:p14="http://schemas.microsoft.com/office/powerpoint/2010/main" val="30857263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Software Security Testing</a:t>
            </a:r>
          </a:p>
        </p:txBody>
      </p:sp>
      <p:sp>
        <p:nvSpPr>
          <p:cNvPr id="3" name="Footer Placeholder 2"/>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29</a:t>
            </a:fld>
            <a:endParaRPr lang="en-US"/>
          </a:p>
        </p:txBody>
      </p:sp>
      <p:sp>
        <p:nvSpPr>
          <p:cNvPr id="5" name="Content Placeholder 4"/>
          <p:cNvSpPr>
            <a:spLocks noGrp="1"/>
          </p:cNvSpPr>
          <p:nvPr>
            <p:ph sz="quarter" idx="1"/>
          </p:nvPr>
        </p:nvSpPr>
        <p:spPr/>
        <p:txBody>
          <a:bodyPr/>
          <a:lstStyle/>
          <a:p>
            <a:pPr defTabSz="914400"/>
            <a:r>
              <a:rPr lang="en-US" dirty="0"/>
              <a:t>Testing for Input Validation</a:t>
            </a:r>
          </a:p>
          <a:p>
            <a:pPr defTabSz="914400"/>
            <a:r>
              <a:rPr lang="en-US" dirty="0"/>
              <a:t>Testing for Injection Flaws Controls</a:t>
            </a:r>
          </a:p>
          <a:p>
            <a:pPr defTabSz="914400"/>
            <a:r>
              <a:rPr lang="en-US" dirty="0"/>
              <a:t>Testing for Scripting Attacks Controls</a:t>
            </a:r>
          </a:p>
          <a:p>
            <a:pPr defTabSz="914400"/>
            <a:r>
              <a:rPr lang="en-US" dirty="0"/>
              <a:t>Testing for Non-repudiation Controls</a:t>
            </a:r>
          </a:p>
          <a:p>
            <a:pPr defTabSz="914400"/>
            <a:r>
              <a:rPr lang="en-US" dirty="0"/>
              <a:t>Testing for Spoofing Controls</a:t>
            </a:r>
          </a:p>
          <a:p>
            <a:pPr defTabSz="914400"/>
            <a:r>
              <a:rPr lang="en-US" dirty="0"/>
              <a:t>Testing for Error and Exception Handling Controls</a:t>
            </a:r>
          </a:p>
          <a:p>
            <a:pPr defTabSz="914400"/>
            <a:r>
              <a:rPr lang="en-US" dirty="0"/>
              <a:t>Testing for Privileges Escalations Controls</a:t>
            </a:r>
          </a:p>
        </p:txBody>
      </p:sp>
    </p:spTree>
    <p:extLst>
      <p:ext uri="{BB962C8B-B14F-4D97-AF65-F5344CB8AC3E}">
        <p14:creationId xmlns:p14="http://schemas.microsoft.com/office/powerpoint/2010/main" val="1771200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pPr lvl="0"/>
            <a:r>
              <a:rPr lang="en-US" dirty="0"/>
              <a:t>Remote Learning Instructions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3</a:t>
            </a:fld>
            <a:endParaRPr lang="en-US"/>
          </a:p>
        </p:txBody>
      </p:sp>
      <p:sp>
        <p:nvSpPr>
          <p:cNvPr id="7" name="Content Placeholder 6"/>
          <p:cNvSpPr>
            <a:spLocks noGrp="1"/>
          </p:cNvSpPr>
          <p:nvPr>
            <p:ph sz="quarter" idx="1"/>
          </p:nvPr>
        </p:nvSpPr>
        <p:spPr>
          <a:xfrm>
            <a:off x="609600" y="1817101"/>
            <a:ext cx="8153400" cy="1234078"/>
          </a:xfrm>
          <a:solidFill>
            <a:schemeClr val="accent5">
              <a:lumMod val="40000"/>
              <a:lumOff val="60000"/>
            </a:schemeClr>
          </a:solidFill>
          <a:ln>
            <a:solidFill>
              <a:schemeClr val="tx1"/>
            </a:solidFill>
          </a:ln>
        </p:spPr>
        <p:txBody>
          <a:bodyPr>
            <a:normAutofit fontScale="85000" lnSpcReduction="20000"/>
          </a:bodyPr>
          <a:lstStyle/>
          <a:p>
            <a:r>
              <a:rPr lang="en-US" u="sng" dirty="0"/>
              <a:t>Notes</a:t>
            </a:r>
          </a:p>
          <a:p>
            <a:pPr lvl="1"/>
            <a:r>
              <a:rPr lang="en-US" sz="2100" dirty="0"/>
              <a:t>Suggest to cover these slide decks over the course of </a:t>
            </a:r>
            <a:r>
              <a:rPr lang="en-US" sz="2100" dirty="0">
                <a:solidFill>
                  <a:srgbClr val="FF0000"/>
                </a:solidFill>
              </a:rPr>
              <a:t>2 weeks</a:t>
            </a:r>
            <a:r>
              <a:rPr lang="en-US" sz="2100" dirty="0"/>
              <a:t> or more. </a:t>
            </a:r>
          </a:p>
          <a:p>
            <a:pPr lvl="1"/>
            <a:r>
              <a:rPr lang="en-US" sz="2100" dirty="0"/>
              <a:t>However, this is just a suggestion. For those who want to complete these slide decks by Week 13 itself, by all means, please do.</a:t>
            </a:r>
          </a:p>
          <a:p>
            <a:pPr lvl="2"/>
            <a:endParaRPr lang="en-US" sz="2100" dirty="0"/>
          </a:p>
          <a:p>
            <a:pPr marL="685800" lvl="2" indent="0">
              <a:buNone/>
            </a:pPr>
            <a:endParaRPr lang="en-US" dirty="0"/>
          </a:p>
        </p:txBody>
      </p:sp>
      <p:sp>
        <p:nvSpPr>
          <p:cNvPr id="2" name="Footer Placeholder 1"/>
          <p:cNvSpPr>
            <a:spLocks noGrp="1"/>
          </p:cNvSpPr>
          <p:nvPr>
            <p:ph type="ftr" sz="quarter" idx="11"/>
          </p:nvPr>
        </p:nvSpPr>
        <p:spPr/>
        <p:txBody>
          <a:bodyPr/>
          <a:lstStyle/>
          <a:p>
            <a:r>
              <a:rPr lang="en-SG" dirty="0"/>
              <a:t>School of ICT - CSF - Apr '20 – SSD - Secure Software Testing</a:t>
            </a:r>
            <a:endParaRPr lang="en-US" dirty="0"/>
          </a:p>
        </p:txBody>
      </p:sp>
      <p:sp>
        <p:nvSpPr>
          <p:cNvPr id="9" name="Content Placeholder 6"/>
          <p:cNvSpPr txBox="1">
            <a:spLocks/>
          </p:cNvSpPr>
          <p:nvPr/>
        </p:nvSpPr>
        <p:spPr>
          <a:xfrm>
            <a:off x="612648" y="4625549"/>
            <a:ext cx="8153400" cy="1234078"/>
          </a:xfrm>
          <a:prstGeom prst="rect">
            <a:avLst/>
          </a:prstGeom>
          <a:ln>
            <a:solidFill>
              <a:schemeClr val="tx1"/>
            </a:solidFill>
          </a:ln>
        </p:spPr>
        <p:txBody>
          <a:bodyPr vert="horz">
            <a:normAutofit fontScale="550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u="sng" dirty="0"/>
              <a:t>Step 2 (Recommended to be done </a:t>
            </a:r>
            <a:r>
              <a:rPr lang="en-US" u="sng" dirty="0">
                <a:solidFill>
                  <a:srgbClr val="FF0000"/>
                </a:solidFill>
              </a:rPr>
              <a:t>after</a:t>
            </a:r>
            <a:r>
              <a:rPr lang="en-US" u="sng" dirty="0"/>
              <a:t> week 13)</a:t>
            </a:r>
          </a:p>
          <a:p>
            <a:pPr lvl="1" defTabSz="914400"/>
            <a:r>
              <a:rPr lang="en-US" sz="2900" dirty="0"/>
              <a:t>Read the following topics – Software Security Testing &amp; Defect Reporting &amp; Tracking</a:t>
            </a:r>
          </a:p>
          <a:p>
            <a:pPr lvl="1" defTabSz="914400"/>
            <a:r>
              <a:rPr lang="en-US" sz="2900" dirty="0"/>
              <a:t>Do Mission 13.2 (optional)</a:t>
            </a:r>
          </a:p>
          <a:p>
            <a:pPr lvl="2" defTabSz="914400"/>
            <a:r>
              <a:rPr lang="en-US" sz="2600" dirty="0"/>
              <a:t>More details in slide 51</a:t>
            </a:r>
          </a:p>
          <a:p>
            <a:pPr lvl="2" defTabSz="914400"/>
            <a:endParaRPr lang="en-US" sz="2600" dirty="0"/>
          </a:p>
          <a:p>
            <a:pPr marL="685800" lvl="2" indent="0" defTabSz="914400">
              <a:buNone/>
            </a:pPr>
            <a:endParaRPr lang="en-US" dirty="0"/>
          </a:p>
        </p:txBody>
      </p:sp>
      <p:sp>
        <p:nvSpPr>
          <p:cNvPr id="8" name="Content Placeholder 6">
            <a:extLst>
              <a:ext uri="{FF2B5EF4-FFF2-40B4-BE49-F238E27FC236}">
                <a16:creationId xmlns:a16="http://schemas.microsoft.com/office/drawing/2014/main" id="{CCF5F4A9-3A8B-4799-BCE1-BB3C33313A4A}"/>
              </a:ext>
            </a:extLst>
          </p:cNvPr>
          <p:cNvSpPr txBox="1">
            <a:spLocks/>
          </p:cNvSpPr>
          <p:nvPr/>
        </p:nvSpPr>
        <p:spPr>
          <a:xfrm>
            <a:off x="609600" y="3273939"/>
            <a:ext cx="8153400" cy="1283407"/>
          </a:xfrm>
          <a:prstGeom prst="rect">
            <a:avLst/>
          </a:prstGeom>
          <a:ln>
            <a:solidFill>
              <a:schemeClr val="tx1"/>
            </a:solidFill>
          </a:ln>
        </p:spPr>
        <p:txBody>
          <a:bodyPr vert="horz">
            <a:normAutofit fontScale="475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sz="3200" u="sng" dirty="0"/>
              <a:t>Step 1 (Recommended to be done in Week 13)</a:t>
            </a:r>
          </a:p>
          <a:p>
            <a:pPr lvl="1" defTabSz="914400"/>
            <a:r>
              <a:rPr lang="en-US" sz="3200" dirty="0"/>
              <a:t>Read the following topics - Types of Software Testing, Security Testing &amp; Types of Security Testing.</a:t>
            </a:r>
          </a:p>
          <a:p>
            <a:pPr lvl="1" defTabSz="914400"/>
            <a:r>
              <a:rPr lang="en-US" sz="3200" dirty="0"/>
              <a:t>Attempt the open-ended question (Slide 26)</a:t>
            </a:r>
          </a:p>
          <a:p>
            <a:pPr lvl="1" defTabSz="914400"/>
            <a:r>
              <a:rPr lang="en-US" sz="3200" dirty="0"/>
              <a:t>Do Mission 13.1 (Slide 27)</a:t>
            </a:r>
          </a:p>
          <a:p>
            <a:pPr lvl="1" defTabSz="914400"/>
            <a:endParaRPr lang="en-US" dirty="0"/>
          </a:p>
        </p:txBody>
      </p:sp>
    </p:spTree>
    <p:extLst>
      <p:ext uri="{BB962C8B-B14F-4D97-AF65-F5344CB8AC3E}">
        <p14:creationId xmlns:p14="http://schemas.microsoft.com/office/powerpoint/2010/main" val="10054490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E8EABD8-D16E-435E-8136-3766DAAFC159}"/>
              </a:ext>
            </a:extLst>
          </p:cNvPr>
          <p:cNvSpPr>
            <a:spLocks noGrp="1"/>
          </p:cNvSpPr>
          <p:nvPr>
            <p:ph type="title"/>
          </p:nvPr>
        </p:nvSpPr>
        <p:spPr/>
        <p:txBody>
          <a:bodyPr/>
          <a:lstStyle/>
          <a:p>
            <a:pPr defTabSz="914400"/>
            <a:r>
              <a:rPr lang="en-US" dirty="0"/>
              <a:t>Testing for Input Validation</a:t>
            </a:r>
          </a:p>
        </p:txBody>
      </p:sp>
      <p:sp>
        <p:nvSpPr>
          <p:cNvPr id="5" name="Footer Placeholder 4">
            <a:extLst>
              <a:ext uri="{FF2B5EF4-FFF2-40B4-BE49-F238E27FC236}">
                <a16:creationId xmlns:a16="http://schemas.microsoft.com/office/drawing/2014/main" id="{393509F0-7A65-438E-8F8C-C3C9A6BCF5B3}"/>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BE71D2CE-BE40-4FA0-8EFC-2DCFFEEECE39}"/>
              </a:ext>
            </a:extLst>
          </p:cNvPr>
          <p:cNvSpPr>
            <a:spLocks noGrp="1"/>
          </p:cNvSpPr>
          <p:nvPr>
            <p:ph type="sldNum" sz="quarter" idx="12"/>
          </p:nvPr>
        </p:nvSpPr>
        <p:spPr/>
        <p:txBody>
          <a:bodyPr>
            <a:normAutofit fontScale="85000" lnSpcReduction="20000"/>
          </a:bodyPr>
          <a:lstStyle/>
          <a:p>
            <a:fld id="{EA66EF6D-3DA9-AB4A-B046-714C943A02DA}" type="slidenum">
              <a:rPr lang="en-US" smtClean="0"/>
              <a:t>30</a:t>
            </a:fld>
            <a:endParaRPr lang="en-US"/>
          </a:p>
        </p:txBody>
      </p:sp>
      <p:sp>
        <p:nvSpPr>
          <p:cNvPr id="7" name="Content Placeholder 6">
            <a:extLst>
              <a:ext uri="{FF2B5EF4-FFF2-40B4-BE49-F238E27FC236}">
                <a16:creationId xmlns:a16="http://schemas.microsoft.com/office/drawing/2014/main" id="{144FF80C-C980-47C4-BE50-2B4870AA201F}"/>
              </a:ext>
            </a:extLst>
          </p:cNvPr>
          <p:cNvSpPr>
            <a:spLocks noGrp="1"/>
          </p:cNvSpPr>
          <p:nvPr>
            <p:ph sz="quarter" idx="1"/>
          </p:nvPr>
        </p:nvSpPr>
        <p:spPr/>
        <p:txBody>
          <a:bodyPr>
            <a:normAutofit fontScale="92500"/>
          </a:bodyPr>
          <a:lstStyle/>
          <a:p>
            <a:r>
              <a:rPr lang="en-US" dirty="0"/>
              <a:t>Most software security vulnerabilities can be mitigated by input validation. </a:t>
            </a:r>
          </a:p>
          <a:p>
            <a:r>
              <a:rPr lang="en-US" dirty="0"/>
              <a:t>Buffer overflows, Injection flaws, scripting attacks, etc. can be effectively reduced if the software just performs validation of input before accepting it for processing.</a:t>
            </a:r>
          </a:p>
          <a:p>
            <a:r>
              <a:rPr lang="en-US" dirty="0"/>
              <a:t>Attributes of the input such as its range, format, data type, and values must all be tested. </a:t>
            </a:r>
          </a:p>
          <a:p>
            <a:r>
              <a:rPr lang="en-US" dirty="0"/>
              <a:t>When these attributes are known, input validation test can be conducted using pattern matching expression and/or fuzzing techniques.</a:t>
            </a:r>
          </a:p>
        </p:txBody>
      </p:sp>
    </p:spTree>
    <p:extLst>
      <p:ext uri="{BB962C8B-B14F-4D97-AF65-F5344CB8AC3E}">
        <p14:creationId xmlns:p14="http://schemas.microsoft.com/office/powerpoint/2010/main" val="12472119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D990F-4687-4629-B5E8-00F34790D224}"/>
              </a:ext>
            </a:extLst>
          </p:cNvPr>
          <p:cNvSpPr>
            <a:spLocks noGrp="1"/>
          </p:cNvSpPr>
          <p:nvPr>
            <p:ph type="title"/>
          </p:nvPr>
        </p:nvSpPr>
        <p:spPr/>
        <p:txBody>
          <a:bodyPr>
            <a:normAutofit fontScale="90000"/>
          </a:bodyPr>
          <a:lstStyle/>
          <a:p>
            <a:r>
              <a:rPr lang="en-US" dirty="0"/>
              <a:t>Testing for Injection Flaws Controls</a:t>
            </a:r>
          </a:p>
        </p:txBody>
      </p:sp>
      <p:sp>
        <p:nvSpPr>
          <p:cNvPr id="3" name="Footer Placeholder 2">
            <a:extLst>
              <a:ext uri="{FF2B5EF4-FFF2-40B4-BE49-F238E27FC236}">
                <a16:creationId xmlns:a16="http://schemas.microsoft.com/office/drawing/2014/main" id="{372BECB7-3EDD-4E1A-B2C6-9FE993577ECE}"/>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A4A7726B-F931-425D-B424-BF7A2DAA6495}"/>
              </a:ext>
            </a:extLst>
          </p:cNvPr>
          <p:cNvSpPr>
            <a:spLocks noGrp="1"/>
          </p:cNvSpPr>
          <p:nvPr>
            <p:ph type="sldNum" sz="quarter" idx="12"/>
          </p:nvPr>
        </p:nvSpPr>
        <p:spPr/>
        <p:txBody>
          <a:bodyPr>
            <a:normAutofit fontScale="85000" lnSpcReduction="20000"/>
          </a:bodyPr>
          <a:lstStyle/>
          <a:p>
            <a:fld id="{EA66EF6D-3DA9-AB4A-B046-714C943A02DA}" type="slidenum">
              <a:rPr lang="en-US" smtClean="0"/>
              <a:t>31</a:t>
            </a:fld>
            <a:endParaRPr lang="en-US"/>
          </a:p>
        </p:txBody>
      </p:sp>
      <p:sp>
        <p:nvSpPr>
          <p:cNvPr id="5" name="Content Placeholder 4">
            <a:extLst>
              <a:ext uri="{FF2B5EF4-FFF2-40B4-BE49-F238E27FC236}">
                <a16:creationId xmlns:a16="http://schemas.microsoft.com/office/drawing/2014/main" id="{02057D10-0671-431F-8435-794B184F9F25}"/>
              </a:ext>
            </a:extLst>
          </p:cNvPr>
          <p:cNvSpPr>
            <a:spLocks noGrp="1"/>
          </p:cNvSpPr>
          <p:nvPr>
            <p:ph sz="quarter" idx="1"/>
          </p:nvPr>
        </p:nvSpPr>
        <p:spPr/>
        <p:txBody>
          <a:bodyPr>
            <a:normAutofit fontScale="92500" lnSpcReduction="10000"/>
          </a:bodyPr>
          <a:lstStyle/>
          <a:p>
            <a:r>
              <a:rPr lang="en-US" dirty="0"/>
              <a:t>Since injection attacks take the user-supplied input and treat it as a command or part of a command, input validation is an effective defensive safeguard against injection flaws. </a:t>
            </a:r>
          </a:p>
          <a:p>
            <a:r>
              <a:rPr lang="en-US" dirty="0"/>
              <a:t>In order to perform input validation tests, it is first important to determine the sources of input and the events in which the software will connect to the backend store or command environment. </a:t>
            </a:r>
          </a:p>
          <a:p>
            <a:r>
              <a:rPr lang="en-US" dirty="0"/>
              <a:t>These sources can range from authentication forms, search input fields, hidden fields in web pages, </a:t>
            </a:r>
            <a:r>
              <a:rPr lang="en-US" dirty="0" err="1"/>
              <a:t>Querystrings</a:t>
            </a:r>
            <a:r>
              <a:rPr lang="en-US" dirty="0"/>
              <a:t> in the URL address bar and more.</a:t>
            </a:r>
          </a:p>
        </p:txBody>
      </p:sp>
    </p:spTree>
    <p:extLst>
      <p:ext uri="{BB962C8B-B14F-4D97-AF65-F5344CB8AC3E}">
        <p14:creationId xmlns:p14="http://schemas.microsoft.com/office/powerpoint/2010/main" val="11137538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97224-9C5C-4F1D-9849-9AF2CEB6AE0B}"/>
              </a:ext>
            </a:extLst>
          </p:cNvPr>
          <p:cNvSpPr>
            <a:spLocks noGrp="1"/>
          </p:cNvSpPr>
          <p:nvPr>
            <p:ph type="title"/>
          </p:nvPr>
        </p:nvSpPr>
        <p:spPr/>
        <p:txBody>
          <a:bodyPr>
            <a:normAutofit fontScale="90000"/>
          </a:bodyPr>
          <a:lstStyle/>
          <a:p>
            <a:r>
              <a:rPr lang="en-US" dirty="0"/>
              <a:t>Testing for Injection Flaws Controls</a:t>
            </a:r>
          </a:p>
        </p:txBody>
      </p:sp>
      <p:sp>
        <p:nvSpPr>
          <p:cNvPr id="3" name="Footer Placeholder 2">
            <a:extLst>
              <a:ext uri="{FF2B5EF4-FFF2-40B4-BE49-F238E27FC236}">
                <a16:creationId xmlns:a16="http://schemas.microsoft.com/office/drawing/2014/main" id="{A65278EF-DC27-4C8A-B9C7-630DE942E916}"/>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4927717F-861F-45A7-BE21-33E49E951364}"/>
              </a:ext>
            </a:extLst>
          </p:cNvPr>
          <p:cNvSpPr>
            <a:spLocks noGrp="1"/>
          </p:cNvSpPr>
          <p:nvPr>
            <p:ph type="sldNum" sz="quarter" idx="12"/>
          </p:nvPr>
        </p:nvSpPr>
        <p:spPr/>
        <p:txBody>
          <a:bodyPr>
            <a:normAutofit fontScale="85000" lnSpcReduction="20000"/>
          </a:bodyPr>
          <a:lstStyle/>
          <a:p>
            <a:fld id="{EA66EF6D-3DA9-AB4A-B046-714C943A02DA}" type="slidenum">
              <a:rPr lang="en-US" smtClean="0"/>
              <a:t>32</a:t>
            </a:fld>
            <a:endParaRPr lang="en-US"/>
          </a:p>
        </p:txBody>
      </p:sp>
      <p:sp>
        <p:nvSpPr>
          <p:cNvPr id="5" name="Content Placeholder 4">
            <a:extLst>
              <a:ext uri="{FF2B5EF4-FFF2-40B4-BE49-F238E27FC236}">
                <a16:creationId xmlns:a16="http://schemas.microsoft.com/office/drawing/2014/main" id="{D355EF37-EB3F-4820-9634-ED447BCE18BB}"/>
              </a:ext>
            </a:extLst>
          </p:cNvPr>
          <p:cNvSpPr>
            <a:spLocks noGrp="1"/>
          </p:cNvSpPr>
          <p:nvPr>
            <p:ph sz="quarter" idx="1"/>
          </p:nvPr>
        </p:nvSpPr>
        <p:spPr/>
        <p:txBody>
          <a:bodyPr>
            <a:normAutofit fontScale="85000" lnSpcReduction="20000"/>
          </a:bodyPr>
          <a:lstStyle/>
          <a:p>
            <a:r>
              <a:rPr lang="en-US" dirty="0"/>
              <a:t>Apart from just performing input validation, there are other tests that need to be performed as well. These include the test to ensure that</a:t>
            </a:r>
          </a:p>
          <a:p>
            <a:pPr lvl="1"/>
            <a:r>
              <a:rPr lang="en-US" dirty="0"/>
              <a:t>parameterized queries that are not susceptible to injection themselves are used.</a:t>
            </a:r>
          </a:p>
          <a:p>
            <a:pPr lvl="1"/>
            <a:r>
              <a:rPr lang="en-US" dirty="0"/>
              <a:t>dynamic query construction is disallowed.</a:t>
            </a:r>
          </a:p>
          <a:p>
            <a:pPr lvl="2"/>
            <a:r>
              <a:rPr lang="en-US" dirty="0"/>
              <a:t>Reference:</a:t>
            </a:r>
          </a:p>
          <a:p>
            <a:pPr lvl="3"/>
            <a:r>
              <a:rPr lang="en-US" dirty="0">
                <a:hlinkClick r:id="rId2"/>
              </a:rPr>
              <a:t>https://forums.asp.net/t/1568268.aspx?SQL+Injection+And+Parameterized+Queries</a:t>
            </a:r>
            <a:endParaRPr lang="en-US" dirty="0"/>
          </a:p>
          <a:p>
            <a:pPr lvl="1"/>
            <a:r>
              <a:rPr lang="en-US" dirty="0"/>
              <a:t>error messages and exceptions are explicitly handled.</a:t>
            </a:r>
          </a:p>
          <a:p>
            <a:pPr lvl="1"/>
            <a:r>
              <a:rPr lang="en-US" dirty="0"/>
              <a:t>non-essential procedures and statements are removed from the database.</a:t>
            </a:r>
          </a:p>
          <a:p>
            <a:pPr lvl="1"/>
            <a:r>
              <a:rPr lang="en-US" dirty="0"/>
              <a:t>database generated errors don’t disclose internal database structure.</a:t>
            </a:r>
          </a:p>
        </p:txBody>
      </p:sp>
    </p:spTree>
    <p:extLst>
      <p:ext uri="{BB962C8B-B14F-4D97-AF65-F5344CB8AC3E}">
        <p14:creationId xmlns:p14="http://schemas.microsoft.com/office/powerpoint/2010/main" val="27724346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8D35B-D931-4F7B-AF40-9274D7DC03C2}"/>
              </a:ext>
            </a:extLst>
          </p:cNvPr>
          <p:cNvSpPr>
            <a:spLocks noGrp="1"/>
          </p:cNvSpPr>
          <p:nvPr>
            <p:ph type="title"/>
          </p:nvPr>
        </p:nvSpPr>
        <p:spPr/>
        <p:txBody>
          <a:bodyPr>
            <a:normAutofit fontScale="90000"/>
          </a:bodyPr>
          <a:lstStyle/>
          <a:p>
            <a:r>
              <a:rPr lang="en-US" dirty="0"/>
              <a:t>Testing for Scripting Attacks Controls</a:t>
            </a:r>
          </a:p>
        </p:txBody>
      </p:sp>
      <p:sp>
        <p:nvSpPr>
          <p:cNvPr id="3" name="Footer Placeholder 2">
            <a:extLst>
              <a:ext uri="{FF2B5EF4-FFF2-40B4-BE49-F238E27FC236}">
                <a16:creationId xmlns:a16="http://schemas.microsoft.com/office/drawing/2014/main" id="{BF59E369-41F9-456D-BC4A-72559B435BDF}"/>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A053B558-11B4-4A92-BFA6-867744B71734}"/>
              </a:ext>
            </a:extLst>
          </p:cNvPr>
          <p:cNvSpPr>
            <a:spLocks noGrp="1"/>
          </p:cNvSpPr>
          <p:nvPr>
            <p:ph type="sldNum" sz="quarter" idx="12"/>
          </p:nvPr>
        </p:nvSpPr>
        <p:spPr/>
        <p:txBody>
          <a:bodyPr>
            <a:normAutofit fontScale="85000" lnSpcReduction="20000"/>
          </a:bodyPr>
          <a:lstStyle/>
          <a:p>
            <a:fld id="{EA66EF6D-3DA9-AB4A-B046-714C943A02DA}" type="slidenum">
              <a:rPr lang="en-US" smtClean="0"/>
              <a:t>33</a:t>
            </a:fld>
            <a:endParaRPr lang="en-US"/>
          </a:p>
        </p:txBody>
      </p:sp>
      <p:sp>
        <p:nvSpPr>
          <p:cNvPr id="5" name="Content Placeholder 4">
            <a:extLst>
              <a:ext uri="{FF2B5EF4-FFF2-40B4-BE49-F238E27FC236}">
                <a16:creationId xmlns:a16="http://schemas.microsoft.com/office/drawing/2014/main" id="{484AA0F6-D208-4A5E-8B48-08EDF1A232E2}"/>
              </a:ext>
            </a:extLst>
          </p:cNvPr>
          <p:cNvSpPr>
            <a:spLocks noGrp="1"/>
          </p:cNvSpPr>
          <p:nvPr>
            <p:ph sz="quarter" idx="1"/>
          </p:nvPr>
        </p:nvSpPr>
        <p:spPr/>
        <p:txBody>
          <a:bodyPr>
            <a:normAutofit fontScale="77500" lnSpcReduction="20000"/>
          </a:bodyPr>
          <a:lstStyle/>
          <a:p>
            <a:r>
              <a:rPr lang="en-US" dirty="0"/>
              <a:t>Scripting attacks are possible when user supplied input is executed on the client because of lack of output sanitization.</a:t>
            </a:r>
          </a:p>
          <a:p>
            <a:pPr lvl="1"/>
            <a:r>
              <a:rPr lang="en-US" dirty="0"/>
              <a:t>Output is sanitized by escaping or encoding the input before it is sent to the client.</a:t>
            </a:r>
          </a:p>
          <a:p>
            <a:pPr lvl="1"/>
            <a:r>
              <a:rPr lang="en-US" dirty="0"/>
              <a:t>Requests and inputs are validated using a current and contextually relevant whitelist that is updated with the latest script attack signatures and their alternate forms.</a:t>
            </a:r>
          </a:p>
          <a:p>
            <a:pPr lvl="1"/>
            <a:r>
              <a:rPr lang="en-US" dirty="0"/>
              <a:t>Scripts cannot be injected into input sources or the response.</a:t>
            </a:r>
          </a:p>
          <a:p>
            <a:pPr lvl="1"/>
            <a:r>
              <a:rPr lang="en-US" dirty="0"/>
              <a:t>Only valid files with approved extensions are allowed to be uploaded and processed by the software.</a:t>
            </a:r>
          </a:p>
          <a:p>
            <a:pPr lvl="1"/>
            <a:r>
              <a:rPr lang="en-US" dirty="0"/>
              <a:t>Secure libraries and safe browsing settings cannot be circumvented.</a:t>
            </a:r>
          </a:p>
          <a:p>
            <a:pPr lvl="1"/>
            <a:r>
              <a:rPr lang="en-US" dirty="0"/>
              <a:t>Software can still function as expected by the business if active scripting configuration in the browser settings is disabled.</a:t>
            </a:r>
          </a:p>
          <a:p>
            <a:pPr lvl="1"/>
            <a:r>
              <a:rPr lang="en-US" dirty="0"/>
              <a:t>State management items such as cookies are not accessible from client side code or script.</a:t>
            </a:r>
          </a:p>
        </p:txBody>
      </p:sp>
    </p:spTree>
    <p:extLst>
      <p:ext uri="{BB962C8B-B14F-4D97-AF65-F5344CB8AC3E}">
        <p14:creationId xmlns:p14="http://schemas.microsoft.com/office/powerpoint/2010/main" val="22905581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24102-B568-4CFB-84E2-CC12DA4081C2}"/>
              </a:ext>
            </a:extLst>
          </p:cNvPr>
          <p:cNvSpPr>
            <a:spLocks noGrp="1"/>
          </p:cNvSpPr>
          <p:nvPr>
            <p:ph type="title"/>
          </p:nvPr>
        </p:nvSpPr>
        <p:spPr/>
        <p:txBody>
          <a:bodyPr>
            <a:normAutofit fontScale="90000"/>
          </a:bodyPr>
          <a:lstStyle/>
          <a:p>
            <a:r>
              <a:rPr lang="en-US" dirty="0"/>
              <a:t>Testing for Non-repudiation Controls</a:t>
            </a:r>
          </a:p>
        </p:txBody>
      </p:sp>
      <p:sp>
        <p:nvSpPr>
          <p:cNvPr id="3" name="Footer Placeholder 2">
            <a:extLst>
              <a:ext uri="{FF2B5EF4-FFF2-40B4-BE49-F238E27FC236}">
                <a16:creationId xmlns:a16="http://schemas.microsoft.com/office/drawing/2014/main" id="{6FE3FE97-7812-43E6-B49B-4D0E421BFDD4}"/>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24D7446C-E5AD-40C9-B736-7A0A4C027355}"/>
              </a:ext>
            </a:extLst>
          </p:cNvPr>
          <p:cNvSpPr>
            <a:spLocks noGrp="1"/>
          </p:cNvSpPr>
          <p:nvPr>
            <p:ph type="sldNum" sz="quarter" idx="12"/>
          </p:nvPr>
        </p:nvSpPr>
        <p:spPr/>
        <p:txBody>
          <a:bodyPr>
            <a:normAutofit fontScale="85000" lnSpcReduction="20000"/>
          </a:bodyPr>
          <a:lstStyle/>
          <a:p>
            <a:fld id="{EA66EF6D-3DA9-AB4A-B046-714C943A02DA}" type="slidenum">
              <a:rPr lang="en-US" smtClean="0"/>
              <a:t>34</a:t>
            </a:fld>
            <a:endParaRPr lang="en-US"/>
          </a:p>
        </p:txBody>
      </p:sp>
      <p:sp>
        <p:nvSpPr>
          <p:cNvPr id="5" name="Content Placeholder 4">
            <a:extLst>
              <a:ext uri="{FF2B5EF4-FFF2-40B4-BE49-F238E27FC236}">
                <a16:creationId xmlns:a16="http://schemas.microsoft.com/office/drawing/2014/main" id="{855C1E86-FFAA-46BD-B24C-D46C1DCB4E6D}"/>
              </a:ext>
            </a:extLst>
          </p:cNvPr>
          <p:cNvSpPr>
            <a:spLocks noGrp="1"/>
          </p:cNvSpPr>
          <p:nvPr>
            <p:ph sz="quarter" idx="1"/>
          </p:nvPr>
        </p:nvSpPr>
        <p:spPr/>
        <p:txBody>
          <a:bodyPr>
            <a:normAutofit fontScale="85000" lnSpcReduction="20000"/>
          </a:bodyPr>
          <a:lstStyle/>
          <a:p>
            <a:r>
              <a:rPr lang="en-US" dirty="0"/>
              <a:t>The issue of non-repudiation is enforceable by proper session management and auditing. </a:t>
            </a:r>
          </a:p>
          <a:p>
            <a:r>
              <a:rPr lang="en-US" dirty="0"/>
              <a:t>Test cases should validate that audit trails can accurately determine the actor and their actions. </a:t>
            </a:r>
          </a:p>
          <a:p>
            <a:r>
              <a:rPr lang="en-US" dirty="0"/>
              <a:t>It must also ensure that misuse cases generate auditable trails appropriately.</a:t>
            </a:r>
          </a:p>
          <a:p>
            <a:r>
              <a:rPr lang="en-US" dirty="0"/>
              <a:t>Tests cases should also include verifying the protection and management of the audit trail and the integrity of audit logs.</a:t>
            </a:r>
          </a:p>
          <a:p>
            <a:r>
              <a:rPr lang="en-US" dirty="0"/>
              <a:t>The confidentiality of the audited information and its retention for the required period of time should be checked as well.</a:t>
            </a:r>
          </a:p>
        </p:txBody>
      </p:sp>
    </p:spTree>
    <p:extLst>
      <p:ext uri="{BB962C8B-B14F-4D97-AF65-F5344CB8AC3E}">
        <p14:creationId xmlns:p14="http://schemas.microsoft.com/office/powerpoint/2010/main" val="2174932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2ECB1-98E8-486A-80CA-E69ACAC0AFD1}"/>
              </a:ext>
            </a:extLst>
          </p:cNvPr>
          <p:cNvSpPr>
            <a:spLocks noGrp="1"/>
          </p:cNvSpPr>
          <p:nvPr>
            <p:ph type="title"/>
          </p:nvPr>
        </p:nvSpPr>
        <p:spPr/>
        <p:txBody>
          <a:bodyPr/>
          <a:lstStyle/>
          <a:p>
            <a:r>
              <a:rPr lang="en-US" dirty="0"/>
              <a:t>Testing for Spoofing Controls</a:t>
            </a:r>
          </a:p>
        </p:txBody>
      </p:sp>
      <p:sp>
        <p:nvSpPr>
          <p:cNvPr id="3" name="Footer Placeholder 2">
            <a:extLst>
              <a:ext uri="{FF2B5EF4-FFF2-40B4-BE49-F238E27FC236}">
                <a16:creationId xmlns:a16="http://schemas.microsoft.com/office/drawing/2014/main" id="{C9F15425-5DCA-49F3-9268-AFFF12F9117C}"/>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2AE2001A-5295-49B4-AF48-5689E60E1EB4}"/>
              </a:ext>
            </a:extLst>
          </p:cNvPr>
          <p:cNvSpPr>
            <a:spLocks noGrp="1"/>
          </p:cNvSpPr>
          <p:nvPr>
            <p:ph type="sldNum" sz="quarter" idx="12"/>
          </p:nvPr>
        </p:nvSpPr>
        <p:spPr/>
        <p:txBody>
          <a:bodyPr>
            <a:normAutofit fontScale="85000" lnSpcReduction="20000"/>
          </a:bodyPr>
          <a:lstStyle/>
          <a:p>
            <a:fld id="{EA66EF6D-3DA9-AB4A-B046-714C943A02DA}" type="slidenum">
              <a:rPr lang="en-US" smtClean="0"/>
              <a:t>35</a:t>
            </a:fld>
            <a:endParaRPr lang="en-US"/>
          </a:p>
        </p:txBody>
      </p:sp>
      <p:sp>
        <p:nvSpPr>
          <p:cNvPr id="5" name="Content Placeholder 4">
            <a:extLst>
              <a:ext uri="{FF2B5EF4-FFF2-40B4-BE49-F238E27FC236}">
                <a16:creationId xmlns:a16="http://schemas.microsoft.com/office/drawing/2014/main" id="{07191890-26A1-4A2F-87B9-4ECD724F505E}"/>
              </a:ext>
            </a:extLst>
          </p:cNvPr>
          <p:cNvSpPr>
            <a:spLocks noGrp="1"/>
          </p:cNvSpPr>
          <p:nvPr>
            <p:ph sz="quarter" idx="1"/>
          </p:nvPr>
        </p:nvSpPr>
        <p:spPr/>
        <p:txBody>
          <a:bodyPr>
            <a:normAutofit fontScale="77500" lnSpcReduction="20000"/>
          </a:bodyPr>
          <a:lstStyle/>
          <a:p>
            <a:r>
              <a:rPr lang="en-US" dirty="0"/>
              <a:t>Both network and software spoofing test cases need to be executed. </a:t>
            </a:r>
          </a:p>
          <a:p>
            <a:r>
              <a:rPr lang="en-US" dirty="0"/>
              <a:t>User and certificate spoofing tests along with phishing tests need to be performed. </a:t>
            </a:r>
          </a:p>
          <a:p>
            <a:r>
              <a:rPr lang="en-US" dirty="0"/>
              <a:t>Testing the </a:t>
            </a:r>
            <a:r>
              <a:rPr lang="en-US" dirty="0" err="1"/>
              <a:t>spoofability</a:t>
            </a:r>
            <a:r>
              <a:rPr lang="en-US" dirty="0"/>
              <a:t> of the user and/or certificate along with verifying the presence of transport layer security can attest secure communication and protection against Man-in-the-middle (MITM) attacks. </a:t>
            </a:r>
          </a:p>
          <a:p>
            <a:r>
              <a:rPr lang="en-US" dirty="0"/>
              <a:t>Cookie expiration testing along with verifying that authentication cookies are encrypted must also be conducted.</a:t>
            </a:r>
          </a:p>
          <a:p>
            <a:r>
              <a:rPr lang="en-US" dirty="0"/>
              <a:t>The best way to check for defense against phishing attacks is to test users for awareness of social engineering techniques and attacks.</a:t>
            </a:r>
          </a:p>
        </p:txBody>
      </p:sp>
    </p:spTree>
    <p:extLst>
      <p:ext uri="{BB962C8B-B14F-4D97-AF65-F5344CB8AC3E}">
        <p14:creationId xmlns:p14="http://schemas.microsoft.com/office/powerpoint/2010/main" val="34176558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F1185-26BF-4D7B-A926-2F1BE4A53854}"/>
              </a:ext>
            </a:extLst>
          </p:cNvPr>
          <p:cNvSpPr>
            <a:spLocks noGrp="1"/>
          </p:cNvSpPr>
          <p:nvPr>
            <p:ph type="title"/>
          </p:nvPr>
        </p:nvSpPr>
        <p:spPr/>
        <p:txBody>
          <a:bodyPr>
            <a:normAutofit/>
          </a:bodyPr>
          <a:lstStyle/>
          <a:p>
            <a:r>
              <a:rPr lang="en-US" sz="2800" dirty="0"/>
              <a:t>Testing for Error and</a:t>
            </a:r>
            <a:br>
              <a:rPr lang="en-US" sz="2800" dirty="0"/>
            </a:br>
            <a:r>
              <a:rPr lang="en-US" sz="2800" dirty="0"/>
              <a:t>Exception Handling Controls (Failure Testing)</a:t>
            </a:r>
          </a:p>
        </p:txBody>
      </p:sp>
      <p:sp>
        <p:nvSpPr>
          <p:cNvPr id="3" name="Footer Placeholder 2">
            <a:extLst>
              <a:ext uri="{FF2B5EF4-FFF2-40B4-BE49-F238E27FC236}">
                <a16:creationId xmlns:a16="http://schemas.microsoft.com/office/drawing/2014/main" id="{8FE4AD20-F674-4AD3-A78B-AAE66CBB4D83}"/>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BDB47410-BD12-46EC-920F-9CF4F22C3586}"/>
              </a:ext>
            </a:extLst>
          </p:cNvPr>
          <p:cNvSpPr>
            <a:spLocks noGrp="1"/>
          </p:cNvSpPr>
          <p:nvPr>
            <p:ph type="sldNum" sz="quarter" idx="12"/>
          </p:nvPr>
        </p:nvSpPr>
        <p:spPr/>
        <p:txBody>
          <a:bodyPr>
            <a:normAutofit fontScale="85000" lnSpcReduction="20000"/>
          </a:bodyPr>
          <a:lstStyle/>
          <a:p>
            <a:fld id="{EA66EF6D-3DA9-AB4A-B046-714C943A02DA}" type="slidenum">
              <a:rPr lang="en-US" smtClean="0"/>
              <a:t>36</a:t>
            </a:fld>
            <a:endParaRPr lang="en-US"/>
          </a:p>
        </p:txBody>
      </p:sp>
      <p:sp>
        <p:nvSpPr>
          <p:cNvPr id="5" name="Content Placeholder 4">
            <a:extLst>
              <a:ext uri="{FF2B5EF4-FFF2-40B4-BE49-F238E27FC236}">
                <a16:creationId xmlns:a16="http://schemas.microsoft.com/office/drawing/2014/main" id="{C9EBE406-F258-4DC7-9CB1-D0BF4A3F7D4D}"/>
              </a:ext>
            </a:extLst>
          </p:cNvPr>
          <p:cNvSpPr>
            <a:spLocks noGrp="1"/>
          </p:cNvSpPr>
          <p:nvPr>
            <p:ph sz="quarter" idx="1"/>
          </p:nvPr>
        </p:nvSpPr>
        <p:spPr/>
        <p:txBody>
          <a:bodyPr>
            <a:normAutofit fontScale="77500" lnSpcReduction="20000"/>
          </a:bodyPr>
          <a:lstStyle/>
          <a:p>
            <a:r>
              <a:rPr lang="en-US" dirty="0"/>
              <a:t>Software is prone to failure due to accidental user error or intentional attack. </a:t>
            </a:r>
          </a:p>
          <a:p>
            <a:r>
              <a:rPr lang="en-US" dirty="0"/>
              <a:t>Not only should software be tested for quality assurance so that it does not fail in its functionality, but failure testing for security must be performed. </a:t>
            </a:r>
          </a:p>
          <a:p>
            <a:r>
              <a:rPr lang="en-US" dirty="0"/>
              <a:t>Requirement gaps, omitted design and coding errors can all result in defects that cause the software to fail. </a:t>
            </a:r>
          </a:p>
          <a:p>
            <a:r>
              <a:rPr lang="en-US" dirty="0"/>
              <a:t>Testing to determine if the failure is a result of multiple defects or if a single defect yields multiple failures must be performed. </a:t>
            </a:r>
          </a:p>
          <a:p>
            <a:r>
              <a:rPr lang="en-US" dirty="0"/>
              <a:t>Software security failure testing includes the verification of the following security principles:</a:t>
            </a:r>
          </a:p>
          <a:p>
            <a:pPr lvl="1"/>
            <a:r>
              <a:rPr lang="en-US" dirty="0"/>
              <a:t>Fail Secure (Fail safe)</a:t>
            </a:r>
          </a:p>
          <a:p>
            <a:pPr lvl="1"/>
            <a:r>
              <a:rPr lang="en-US" dirty="0"/>
              <a:t>Error and Exception Handling</a:t>
            </a:r>
          </a:p>
          <a:p>
            <a:pPr lvl="1"/>
            <a:r>
              <a:rPr lang="en-US" dirty="0"/>
              <a:t>Testing for Buffer Overflow Controls</a:t>
            </a:r>
          </a:p>
        </p:txBody>
      </p:sp>
    </p:spTree>
    <p:extLst>
      <p:ext uri="{BB962C8B-B14F-4D97-AF65-F5344CB8AC3E}">
        <p14:creationId xmlns:p14="http://schemas.microsoft.com/office/powerpoint/2010/main" val="29625650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E1A8-4B50-439F-A732-D592ABEAF40C}"/>
              </a:ext>
            </a:extLst>
          </p:cNvPr>
          <p:cNvSpPr>
            <a:spLocks noGrp="1"/>
          </p:cNvSpPr>
          <p:nvPr>
            <p:ph type="title"/>
          </p:nvPr>
        </p:nvSpPr>
        <p:spPr/>
        <p:txBody>
          <a:bodyPr/>
          <a:lstStyle/>
          <a:p>
            <a:r>
              <a:rPr lang="en-US" sz="2800" dirty="0">
                <a:solidFill>
                  <a:srgbClr val="1F497D"/>
                </a:solidFill>
              </a:rPr>
              <a:t>Testing for Error and</a:t>
            </a:r>
            <a:br>
              <a:rPr lang="en-US" sz="2800" dirty="0">
                <a:solidFill>
                  <a:srgbClr val="1F497D"/>
                </a:solidFill>
              </a:rPr>
            </a:br>
            <a:r>
              <a:rPr lang="en-US" sz="2800" dirty="0">
                <a:solidFill>
                  <a:srgbClr val="1F497D"/>
                </a:solidFill>
              </a:rPr>
              <a:t>Exception Handling Controls (Failure Testing)</a:t>
            </a:r>
            <a:endParaRPr lang="en-US" dirty="0"/>
          </a:p>
        </p:txBody>
      </p:sp>
      <p:sp>
        <p:nvSpPr>
          <p:cNvPr id="3" name="Footer Placeholder 2">
            <a:extLst>
              <a:ext uri="{FF2B5EF4-FFF2-40B4-BE49-F238E27FC236}">
                <a16:creationId xmlns:a16="http://schemas.microsoft.com/office/drawing/2014/main" id="{D5A70746-CBE7-4BF1-A668-47EFAA1BF737}"/>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A4223060-C634-40B9-B76E-F9D3F4813597}"/>
              </a:ext>
            </a:extLst>
          </p:cNvPr>
          <p:cNvSpPr>
            <a:spLocks noGrp="1"/>
          </p:cNvSpPr>
          <p:nvPr>
            <p:ph type="sldNum" sz="quarter" idx="12"/>
          </p:nvPr>
        </p:nvSpPr>
        <p:spPr/>
        <p:txBody>
          <a:bodyPr>
            <a:normAutofit fontScale="85000" lnSpcReduction="20000"/>
          </a:bodyPr>
          <a:lstStyle/>
          <a:p>
            <a:fld id="{EA66EF6D-3DA9-AB4A-B046-714C943A02DA}" type="slidenum">
              <a:rPr lang="en-US" smtClean="0"/>
              <a:t>37</a:t>
            </a:fld>
            <a:endParaRPr lang="en-US"/>
          </a:p>
        </p:txBody>
      </p:sp>
      <p:sp>
        <p:nvSpPr>
          <p:cNvPr id="5" name="Content Placeholder 4">
            <a:extLst>
              <a:ext uri="{FF2B5EF4-FFF2-40B4-BE49-F238E27FC236}">
                <a16:creationId xmlns:a16="http://schemas.microsoft.com/office/drawing/2014/main" id="{6CFB2D27-D8EE-4446-960E-801CCC16D428}"/>
              </a:ext>
            </a:extLst>
          </p:cNvPr>
          <p:cNvSpPr>
            <a:spLocks noGrp="1"/>
          </p:cNvSpPr>
          <p:nvPr>
            <p:ph sz="quarter" idx="1"/>
          </p:nvPr>
        </p:nvSpPr>
        <p:spPr/>
        <p:txBody>
          <a:bodyPr>
            <a:normAutofit/>
          </a:bodyPr>
          <a:lstStyle/>
          <a:p>
            <a:r>
              <a:rPr lang="en-US" dirty="0"/>
              <a:t>Fail Secure (Fail safe)</a:t>
            </a:r>
          </a:p>
          <a:p>
            <a:pPr lvl="1"/>
            <a:r>
              <a:rPr lang="en-US" dirty="0"/>
              <a:t>Tests to verify if the confidentiality, integrity and availability of the software or the data it handles when the software fails must be conducted. </a:t>
            </a:r>
          </a:p>
          <a:p>
            <a:pPr lvl="1"/>
            <a:r>
              <a:rPr lang="en-US" dirty="0"/>
              <a:t>Special attention should be given to verifying any authentication processes. </a:t>
            </a:r>
          </a:p>
          <a:p>
            <a:pPr lvl="1"/>
            <a:r>
              <a:rPr lang="en-US" dirty="0"/>
              <a:t>Test cases to attest the proper functioning of account lockout mechanisms and denying access by default when the configured number of allowed authentication attempts has been exceeded must be conducted.</a:t>
            </a:r>
          </a:p>
        </p:txBody>
      </p:sp>
    </p:spTree>
    <p:extLst>
      <p:ext uri="{BB962C8B-B14F-4D97-AF65-F5344CB8AC3E}">
        <p14:creationId xmlns:p14="http://schemas.microsoft.com/office/powerpoint/2010/main" val="21627542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D404B-B785-424F-B2CA-D598F41FE704}"/>
              </a:ext>
            </a:extLst>
          </p:cNvPr>
          <p:cNvSpPr>
            <a:spLocks noGrp="1"/>
          </p:cNvSpPr>
          <p:nvPr>
            <p:ph type="title"/>
          </p:nvPr>
        </p:nvSpPr>
        <p:spPr/>
        <p:txBody>
          <a:bodyPr/>
          <a:lstStyle/>
          <a:p>
            <a:r>
              <a:rPr lang="en-US" sz="2800" dirty="0">
                <a:solidFill>
                  <a:srgbClr val="1F497D"/>
                </a:solidFill>
              </a:rPr>
              <a:t>Testing for Error and</a:t>
            </a:r>
            <a:br>
              <a:rPr lang="en-US" sz="2800" dirty="0">
                <a:solidFill>
                  <a:srgbClr val="1F497D"/>
                </a:solidFill>
              </a:rPr>
            </a:br>
            <a:r>
              <a:rPr lang="en-US" sz="2800" dirty="0">
                <a:solidFill>
                  <a:srgbClr val="1F497D"/>
                </a:solidFill>
              </a:rPr>
              <a:t>Exception Handling Controls (Failure Testing)</a:t>
            </a:r>
            <a:endParaRPr lang="en-US" dirty="0"/>
          </a:p>
        </p:txBody>
      </p:sp>
      <p:sp>
        <p:nvSpPr>
          <p:cNvPr id="3" name="Footer Placeholder 2">
            <a:extLst>
              <a:ext uri="{FF2B5EF4-FFF2-40B4-BE49-F238E27FC236}">
                <a16:creationId xmlns:a16="http://schemas.microsoft.com/office/drawing/2014/main" id="{8CB54324-974B-4914-8921-79C242F8F0AF}"/>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23C4D26F-B846-459D-B662-9D7B8FCC1162}"/>
              </a:ext>
            </a:extLst>
          </p:cNvPr>
          <p:cNvSpPr>
            <a:spLocks noGrp="1"/>
          </p:cNvSpPr>
          <p:nvPr>
            <p:ph type="sldNum" sz="quarter" idx="12"/>
          </p:nvPr>
        </p:nvSpPr>
        <p:spPr/>
        <p:txBody>
          <a:bodyPr>
            <a:normAutofit fontScale="85000" lnSpcReduction="20000"/>
          </a:bodyPr>
          <a:lstStyle/>
          <a:p>
            <a:fld id="{EA66EF6D-3DA9-AB4A-B046-714C943A02DA}" type="slidenum">
              <a:rPr lang="en-US" smtClean="0"/>
              <a:t>38</a:t>
            </a:fld>
            <a:endParaRPr lang="en-US"/>
          </a:p>
        </p:txBody>
      </p:sp>
      <p:sp>
        <p:nvSpPr>
          <p:cNvPr id="5" name="Content Placeholder 4">
            <a:extLst>
              <a:ext uri="{FF2B5EF4-FFF2-40B4-BE49-F238E27FC236}">
                <a16:creationId xmlns:a16="http://schemas.microsoft.com/office/drawing/2014/main" id="{1816C343-52DC-45EF-A01B-4B42D995A1BC}"/>
              </a:ext>
            </a:extLst>
          </p:cNvPr>
          <p:cNvSpPr>
            <a:spLocks noGrp="1"/>
          </p:cNvSpPr>
          <p:nvPr>
            <p:ph sz="quarter" idx="1"/>
          </p:nvPr>
        </p:nvSpPr>
        <p:spPr/>
        <p:txBody>
          <a:bodyPr>
            <a:normAutofit/>
          </a:bodyPr>
          <a:lstStyle/>
          <a:p>
            <a:r>
              <a:rPr lang="en-US" dirty="0"/>
              <a:t>Error and Exception Handling</a:t>
            </a:r>
          </a:p>
          <a:p>
            <a:pPr lvl="1"/>
            <a:r>
              <a:rPr lang="en-US" dirty="0"/>
              <a:t>Errors and Exception handling tests include testing the messaging and encapsulation of error details. </a:t>
            </a:r>
          </a:p>
          <a:p>
            <a:pPr lvl="1"/>
            <a:r>
              <a:rPr lang="en-US" dirty="0"/>
              <a:t>Tests conducted should attempt to make the software fail and when the software fails; error messages must be checked to make sure that they do not reveal any details that are not necessary. </a:t>
            </a:r>
          </a:p>
          <a:p>
            <a:pPr lvl="1"/>
            <a:r>
              <a:rPr lang="en-US" dirty="0"/>
              <a:t>Assurance tests to verify that exceptions are handled and the details are encapsulated using user-defined messages and redirects must be performed. </a:t>
            </a:r>
          </a:p>
        </p:txBody>
      </p:sp>
    </p:spTree>
    <p:extLst>
      <p:ext uri="{BB962C8B-B14F-4D97-AF65-F5344CB8AC3E}">
        <p14:creationId xmlns:p14="http://schemas.microsoft.com/office/powerpoint/2010/main" val="7470043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7767C-782C-40F2-805B-FECC21B55CDF}"/>
              </a:ext>
            </a:extLst>
          </p:cNvPr>
          <p:cNvSpPr>
            <a:spLocks noGrp="1"/>
          </p:cNvSpPr>
          <p:nvPr>
            <p:ph type="title"/>
          </p:nvPr>
        </p:nvSpPr>
        <p:spPr/>
        <p:txBody>
          <a:bodyPr/>
          <a:lstStyle/>
          <a:p>
            <a:r>
              <a:rPr lang="en-US" sz="2800" dirty="0">
                <a:solidFill>
                  <a:srgbClr val="1F497D"/>
                </a:solidFill>
              </a:rPr>
              <a:t>Testing for Error and</a:t>
            </a:r>
            <a:br>
              <a:rPr lang="en-US" sz="2800" dirty="0">
                <a:solidFill>
                  <a:srgbClr val="1F497D"/>
                </a:solidFill>
              </a:rPr>
            </a:br>
            <a:r>
              <a:rPr lang="en-US" sz="2800" dirty="0">
                <a:solidFill>
                  <a:srgbClr val="1F497D"/>
                </a:solidFill>
              </a:rPr>
              <a:t>Exception Handling Controls (Failure Testing)</a:t>
            </a:r>
            <a:endParaRPr lang="en-US" dirty="0"/>
          </a:p>
        </p:txBody>
      </p:sp>
      <p:sp>
        <p:nvSpPr>
          <p:cNvPr id="3" name="Footer Placeholder 2">
            <a:extLst>
              <a:ext uri="{FF2B5EF4-FFF2-40B4-BE49-F238E27FC236}">
                <a16:creationId xmlns:a16="http://schemas.microsoft.com/office/drawing/2014/main" id="{B2EF7979-0E73-4F60-8BDF-539235ED653E}"/>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AEEC6D72-DB3E-4862-9070-3E7E5297A304}"/>
              </a:ext>
            </a:extLst>
          </p:cNvPr>
          <p:cNvSpPr>
            <a:spLocks noGrp="1"/>
          </p:cNvSpPr>
          <p:nvPr>
            <p:ph type="sldNum" sz="quarter" idx="12"/>
          </p:nvPr>
        </p:nvSpPr>
        <p:spPr/>
        <p:txBody>
          <a:bodyPr>
            <a:normAutofit fontScale="85000" lnSpcReduction="20000"/>
          </a:bodyPr>
          <a:lstStyle/>
          <a:p>
            <a:fld id="{EA66EF6D-3DA9-AB4A-B046-714C943A02DA}" type="slidenum">
              <a:rPr lang="en-US" smtClean="0"/>
              <a:t>39</a:t>
            </a:fld>
            <a:endParaRPr lang="en-US"/>
          </a:p>
        </p:txBody>
      </p:sp>
      <p:sp>
        <p:nvSpPr>
          <p:cNvPr id="5" name="Content Placeholder 4">
            <a:extLst>
              <a:ext uri="{FF2B5EF4-FFF2-40B4-BE49-F238E27FC236}">
                <a16:creationId xmlns:a16="http://schemas.microsoft.com/office/drawing/2014/main" id="{F91B62D8-B5BE-4EB4-BD54-720858347E7B}"/>
              </a:ext>
            </a:extLst>
          </p:cNvPr>
          <p:cNvSpPr>
            <a:spLocks noGrp="1"/>
          </p:cNvSpPr>
          <p:nvPr>
            <p:ph sz="quarter" idx="1"/>
          </p:nvPr>
        </p:nvSpPr>
        <p:spPr/>
        <p:txBody>
          <a:bodyPr>
            <a:normAutofit/>
          </a:bodyPr>
          <a:lstStyle/>
          <a:p>
            <a:r>
              <a:rPr lang="en-US" dirty="0"/>
              <a:t>Testing for Buffer Overflow Controls</a:t>
            </a:r>
          </a:p>
          <a:p>
            <a:pPr lvl="1"/>
            <a:r>
              <a:rPr lang="en-US" dirty="0"/>
              <a:t>Buffer overflow defense tests can be both black box as well as white box in nature. </a:t>
            </a:r>
          </a:p>
          <a:p>
            <a:pPr lvl="1"/>
            <a:r>
              <a:rPr lang="en-US" dirty="0"/>
              <a:t>Black box testing for overflow defense can be performed using fuzzing techniques. </a:t>
            </a:r>
          </a:p>
          <a:p>
            <a:pPr lvl="1"/>
            <a:r>
              <a:rPr lang="en-US" dirty="0"/>
              <a:t>White box testing includes verifying</a:t>
            </a:r>
          </a:p>
          <a:p>
            <a:pPr lvl="2"/>
            <a:r>
              <a:rPr lang="en-US" dirty="0"/>
              <a:t>that the input is sanitized and its size validated</a:t>
            </a:r>
          </a:p>
          <a:p>
            <a:pPr lvl="2"/>
            <a:r>
              <a:rPr lang="en-US" dirty="0"/>
              <a:t>bounds checking of memory allocation is performed</a:t>
            </a:r>
          </a:p>
          <a:p>
            <a:pPr lvl="2"/>
            <a:r>
              <a:rPr lang="en-US" dirty="0"/>
              <a:t>conversion of data types from one are explicitly performed</a:t>
            </a:r>
          </a:p>
          <a:p>
            <a:pPr lvl="2"/>
            <a:r>
              <a:rPr lang="en-US" dirty="0"/>
              <a:t>banned and unsafe APIs are not used</a:t>
            </a:r>
          </a:p>
        </p:txBody>
      </p:sp>
    </p:spTree>
    <p:extLst>
      <p:ext uri="{BB962C8B-B14F-4D97-AF65-F5344CB8AC3E}">
        <p14:creationId xmlns:p14="http://schemas.microsoft.com/office/powerpoint/2010/main" val="1215850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Important Details </a:t>
            </a:r>
          </a:p>
        </p:txBody>
      </p:sp>
      <p:sp>
        <p:nvSpPr>
          <p:cNvPr id="20" name="Footer Placeholder 2"/>
          <p:cNvSpPr>
            <a:spLocks noGrp="1"/>
          </p:cNvSpPr>
          <p:nvPr>
            <p:ph type="ftr" sz="quarter" idx="11"/>
          </p:nvPr>
        </p:nvSpPr>
        <p:spPr/>
        <p:txBody>
          <a:bodyPr>
            <a:normAutofit/>
          </a:bodyPr>
          <a:lstStyle/>
          <a:p>
            <a:r>
              <a:rPr lang="en-SG" dirty="0"/>
              <a:t>School of ICT - CSF - Apr '20 – SSD - Secure Software Testing</a:t>
            </a:r>
            <a:endParaRPr lang="en-US" dirty="0"/>
          </a:p>
        </p:txBody>
      </p:sp>
      <p:sp>
        <p:nvSpPr>
          <p:cNvPr id="5" name="Slide Number Placeholder 4"/>
          <p:cNvSpPr>
            <a:spLocks noGrp="1"/>
          </p:cNvSpPr>
          <p:nvPr>
            <p:ph type="sldNum" sz="quarter" idx="12"/>
          </p:nvPr>
        </p:nvSpPr>
        <p:spPr/>
        <p:txBody>
          <a:bodyPr>
            <a:normAutofit fontScale="85000" lnSpcReduction="20000"/>
          </a:bodyPr>
          <a:lstStyle/>
          <a:p>
            <a:fld id="{6E2D2B3B-882E-40F3-A32F-6DD516915044}" type="slidenum">
              <a:rPr lang="en-US" smtClean="0"/>
              <a:pPr/>
              <a:t>4</a:t>
            </a:fld>
            <a:endParaRPr lang="en-US"/>
          </a:p>
        </p:txBody>
      </p:sp>
      <p:graphicFrame>
        <p:nvGraphicFramePr>
          <p:cNvPr id="3" name="Table 2"/>
          <p:cNvGraphicFramePr>
            <a:graphicFrameLocks noGrp="1"/>
          </p:cNvGraphicFramePr>
          <p:nvPr/>
        </p:nvGraphicFramePr>
        <p:xfrm>
          <a:off x="5835192" y="4330222"/>
          <a:ext cx="3055626" cy="1590731"/>
        </p:xfrm>
        <a:graphic>
          <a:graphicData uri="http://schemas.openxmlformats.org/drawingml/2006/table">
            <a:tbl>
              <a:tblPr firstRow="1" bandRow="1">
                <a:tableStyleId>{5C22544A-7EE6-4342-B048-85BDC9FD1C3A}</a:tableStyleId>
              </a:tblPr>
              <a:tblGrid>
                <a:gridCol w="3055626">
                  <a:extLst>
                    <a:ext uri="{9D8B030D-6E8A-4147-A177-3AD203B41FA5}">
                      <a16:colId xmlns:a16="http://schemas.microsoft.com/office/drawing/2014/main" val="20000"/>
                    </a:ext>
                  </a:extLst>
                </a:gridCol>
              </a:tblGrid>
              <a:tr h="1590731">
                <a:tc>
                  <a:txBody>
                    <a:bodyPr/>
                    <a:lstStyle/>
                    <a:p>
                      <a:pPr algn="ctr"/>
                      <a:r>
                        <a:rPr lang="en-US" sz="1800" b="1" baseline="0" dirty="0">
                          <a:solidFill>
                            <a:srgbClr val="FF0000"/>
                          </a:solidFill>
                        </a:rPr>
                        <a:t>In light of the Covid-19 situation, your cooperation in adhering to the points mentioned is much needed and greatly appreciated.</a:t>
                      </a:r>
                      <a:endParaRPr lang="en-US" sz="1800" b="1" dirty="0">
                        <a:solidFill>
                          <a:srgbClr val="FF0000"/>
                        </a:solidFill>
                      </a:endParaRPr>
                    </a:p>
                  </a:txBody>
                  <a:tcPr>
                    <a:solidFill>
                      <a:schemeClr val="accent5">
                        <a:lumMod val="40000"/>
                        <a:lumOff val="60000"/>
                        <a:alpha val="42000"/>
                      </a:schemeClr>
                    </a:solidFill>
                  </a:tcPr>
                </a:tc>
                <a:extLst>
                  <a:ext uri="{0D108BD9-81ED-4DB2-BD59-A6C34878D82A}">
                    <a16:rowId xmlns:a16="http://schemas.microsoft.com/office/drawing/2014/main" val="10000"/>
                  </a:ext>
                </a:extLst>
              </a:tr>
            </a:tbl>
          </a:graphicData>
        </a:graphic>
      </p:graphicFrame>
      <p:graphicFrame>
        <p:nvGraphicFramePr>
          <p:cNvPr id="7" name="Table 7">
            <a:extLst>
              <a:ext uri="{FF2B5EF4-FFF2-40B4-BE49-F238E27FC236}">
                <a16:creationId xmlns:a16="http://schemas.microsoft.com/office/drawing/2014/main" id="{65286ACA-8811-4BE1-987C-FDBC34F88857}"/>
              </a:ext>
            </a:extLst>
          </p:cNvPr>
          <p:cNvGraphicFramePr>
            <a:graphicFrameLocks noGrp="1"/>
          </p:cNvGraphicFramePr>
          <p:nvPr/>
        </p:nvGraphicFramePr>
        <p:xfrm>
          <a:off x="347450" y="1583702"/>
          <a:ext cx="5120097" cy="4786078"/>
        </p:xfrm>
        <a:graphic>
          <a:graphicData uri="http://schemas.openxmlformats.org/drawingml/2006/table">
            <a:tbl>
              <a:tblPr bandCol="1">
                <a:tableStyleId>{5C22544A-7EE6-4342-B048-85BDC9FD1C3A}</a:tableStyleId>
              </a:tblPr>
              <a:tblGrid>
                <a:gridCol w="5120097">
                  <a:extLst>
                    <a:ext uri="{9D8B030D-6E8A-4147-A177-3AD203B41FA5}">
                      <a16:colId xmlns:a16="http://schemas.microsoft.com/office/drawing/2014/main" val="4250664297"/>
                    </a:ext>
                  </a:extLst>
                </a:gridCol>
              </a:tblGrid>
              <a:tr h="911100">
                <a:tc>
                  <a:txBody>
                    <a:bodyPr/>
                    <a:lstStyle/>
                    <a:p>
                      <a:pPr algn="ctr"/>
                      <a:r>
                        <a:rPr lang="en-SG" sz="3200" b="1" dirty="0">
                          <a:solidFill>
                            <a:schemeClr val="bg1"/>
                          </a:solidFill>
                        </a:rPr>
                        <a:t>VERY IMPORTANT</a:t>
                      </a:r>
                    </a:p>
                  </a:txBody>
                  <a:tcPr>
                    <a:solidFill>
                      <a:srgbClr val="FF0000"/>
                    </a:solidFill>
                  </a:tcPr>
                </a:tc>
                <a:extLst>
                  <a:ext uri="{0D108BD9-81ED-4DB2-BD59-A6C34878D82A}">
                    <a16:rowId xmlns:a16="http://schemas.microsoft.com/office/drawing/2014/main" val="3368891966"/>
                  </a:ext>
                </a:extLst>
              </a:tr>
              <a:tr h="921718">
                <a:tc>
                  <a:txBody>
                    <a:bodyPr/>
                    <a:lstStyle/>
                    <a:p>
                      <a:r>
                        <a:rPr lang="en-SG" sz="1600" b="1" dirty="0">
                          <a:latin typeface="+mj-lt"/>
                        </a:rPr>
                        <a:t>Visit MEL to start each week’s lesson.</a:t>
                      </a:r>
                    </a:p>
                    <a:p>
                      <a:pPr marL="285750" indent="-285750">
                        <a:buFont typeface="Arial" panose="020B0604020202020204" pitchFamily="34" charset="0"/>
                        <a:buChar char="•"/>
                      </a:pPr>
                      <a:r>
                        <a:rPr lang="en-SG" sz="1600" b="1" dirty="0">
                          <a:solidFill>
                            <a:srgbClr val="FF0000"/>
                          </a:solidFill>
                          <a:latin typeface="+mj-lt"/>
                        </a:rPr>
                        <a:t>Learning materials will ONLY be released in MEL</a:t>
                      </a:r>
                    </a:p>
                  </a:txBody>
                  <a:tcPr/>
                </a:tc>
                <a:extLst>
                  <a:ext uri="{0D108BD9-81ED-4DB2-BD59-A6C34878D82A}">
                    <a16:rowId xmlns:a16="http://schemas.microsoft.com/office/drawing/2014/main" val="742444534"/>
                  </a:ext>
                </a:extLst>
              </a:tr>
              <a:tr h="1927266">
                <a:tc>
                  <a:txBody>
                    <a:bodyPr/>
                    <a:lstStyle/>
                    <a:p>
                      <a:r>
                        <a:rPr lang="en-SG" sz="1600" b="1" dirty="0">
                          <a:latin typeface="+mj-lt"/>
                        </a:rPr>
                        <a:t>Attendance Poll</a:t>
                      </a:r>
                    </a:p>
                    <a:p>
                      <a:pPr marL="285750" indent="-285750">
                        <a:buFont typeface="Arial" panose="020B0604020202020204" pitchFamily="34" charset="0"/>
                        <a:buChar char="•"/>
                      </a:pPr>
                      <a:r>
                        <a:rPr lang="en-SG" sz="1600" b="1" dirty="0">
                          <a:latin typeface="+mj-lt"/>
                        </a:rPr>
                        <a:t>Attempt </a:t>
                      </a:r>
                      <a:r>
                        <a:rPr lang="en-SG" sz="1600" b="1" dirty="0">
                          <a:solidFill>
                            <a:srgbClr val="FF0000"/>
                          </a:solidFill>
                          <a:latin typeface="+mj-lt"/>
                        </a:rPr>
                        <a:t>TWO</a:t>
                      </a:r>
                      <a:r>
                        <a:rPr lang="en-SG" sz="1600" b="1" dirty="0">
                          <a:latin typeface="+mj-lt"/>
                        </a:rPr>
                        <a:t> attendance polls every week</a:t>
                      </a:r>
                    </a:p>
                    <a:p>
                      <a:pPr marL="742950" lvl="1" indent="-285750">
                        <a:buFont typeface="Arial" panose="020B0604020202020204" pitchFamily="34" charset="0"/>
                        <a:buChar char="•"/>
                      </a:pPr>
                      <a:r>
                        <a:rPr lang="en-SG" sz="1600" b="1" dirty="0">
                          <a:latin typeface="+mj-lt"/>
                        </a:rPr>
                        <a:t>Starts Monday (9am) till Friday (11:59pm)</a:t>
                      </a:r>
                    </a:p>
                    <a:p>
                      <a:pPr marL="742950" lvl="1" indent="-285750">
                        <a:buFont typeface="Arial" panose="020B0604020202020204" pitchFamily="34" charset="0"/>
                        <a:buChar char="•"/>
                      </a:pPr>
                      <a:r>
                        <a:rPr lang="en-SG" sz="1600" b="1" dirty="0">
                          <a:latin typeface="+mj-lt"/>
                        </a:rPr>
                        <a:t>Attendance :– </a:t>
                      </a:r>
                    </a:p>
                    <a:p>
                      <a:pPr marL="1200150" lvl="2" indent="-285750">
                        <a:buFont typeface="Arial" panose="020B0604020202020204" pitchFamily="34" charset="0"/>
                        <a:buChar char="•"/>
                      </a:pPr>
                      <a:r>
                        <a:rPr lang="en-SG" sz="1600" b="1" dirty="0">
                          <a:latin typeface="+mj-lt"/>
                        </a:rPr>
                        <a:t>Week x Lecture </a:t>
                      </a:r>
                      <a:r>
                        <a:rPr kumimoji="0" lang="en-SG" sz="1600" b="1" kern="1200" dirty="0">
                          <a:solidFill>
                            <a:schemeClr val="dk1"/>
                          </a:solidFill>
                          <a:latin typeface="+mn-lt"/>
                          <a:ea typeface="+mn-ea"/>
                          <a:cs typeface="+mn-cs"/>
                        </a:rPr>
                        <a:t>( </a:t>
                      </a:r>
                      <a:r>
                        <a:rPr kumimoji="0" lang="en-SG" sz="1200" b="1" kern="1200" dirty="0">
                          <a:solidFill>
                            <a:schemeClr val="dk1"/>
                          </a:solidFill>
                          <a:latin typeface="+mn-lt"/>
                          <a:ea typeface="+mn-ea"/>
                          <a:cs typeface="+mn-cs"/>
                        </a:rPr>
                        <a:t>x refers to week number</a:t>
                      </a:r>
                      <a:r>
                        <a:rPr kumimoji="0" lang="en-SG" sz="1600" b="1" kern="1200" dirty="0">
                          <a:solidFill>
                            <a:schemeClr val="dk1"/>
                          </a:solidFill>
                          <a:latin typeface="+mn-lt"/>
                          <a:ea typeface="+mn-ea"/>
                          <a:cs typeface="+mn-cs"/>
                        </a:rPr>
                        <a:t>)</a:t>
                      </a:r>
                      <a:endParaRPr lang="en-SG" sz="1600" b="1" dirty="0">
                        <a:latin typeface="+mj-lt"/>
                      </a:endParaRPr>
                    </a:p>
                    <a:p>
                      <a:pPr marL="1200150" lvl="2" indent="-285750">
                        <a:buFont typeface="Arial" panose="020B0604020202020204" pitchFamily="34" charset="0"/>
                        <a:buChar char="•"/>
                      </a:pPr>
                      <a:r>
                        <a:rPr lang="en-SG" sz="1600" b="1" dirty="0">
                          <a:latin typeface="+mj-lt"/>
                        </a:rPr>
                        <a:t>Week x Tutorial/Practical</a:t>
                      </a:r>
                      <a:endParaRPr lang="en-SG" sz="1050" b="1" dirty="0">
                        <a:latin typeface="+mj-lt"/>
                      </a:endParaRPr>
                    </a:p>
                    <a:p>
                      <a:pPr marL="742950" lvl="1" indent="-285750">
                        <a:buFont typeface="Arial" panose="020B0604020202020204" pitchFamily="34" charset="0"/>
                        <a:buChar char="•"/>
                      </a:pPr>
                      <a:r>
                        <a:rPr lang="en-SG" sz="1600" b="1" dirty="0">
                          <a:latin typeface="+mj-lt"/>
                        </a:rPr>
                        <a:t>Just click </a:t>
                      </a:r>
                      <a:r>
                        <a:rPr lang="en-SG" sz="1600" b="1" dirty="0">
                          <a:solidFill>
                            <a:srgbClr val="FF0000"/>
                          </a:solidFill>
                          <a:latin typeface="+mj-lt"/>
                        </a:rPr>
                        <a:t>“Save and Submit”</a:t>
                      </a:r>
                    </a:p>
                    <a:p>
                      <a:pPr marL="742950" lvl="1" indent="-285750">
                        <a:buFont typeface="Arial" panose="020B0604020202020204" pitchFamily="34" charset="0"/>
                        <a:buChar char="•"/>
                      </a:pPr>
                      <a:endParaRPr lang="en-SG" sz="1600" b="1" dirty="0">
                        <a:solidFill>
                          <a:srgbClr val="FF0000"/>
                        </a:solidFill>
                        <a:latin typeface="+mj-lt"/>
                      </a:endParaRPr>
                    </a:p>
                  </a:txBody>
                  <a:tcPr>
                    <a:solidFill>
                      <a:schemeClr val="bg2">
                        <a:lumMod val="90000"/>
                      </a:schemeClr>
                    </a:solidFill>
                  </a:tcPr>
                </a:tc>
                <a:extLst>
                  <a:ext uri="{0D108BD9-81ED-4DB2-BD59-A6C34878D82A}">
                    <a16:rowId xmlns:a16="http://schemas.microsoft.com/office/drawing/2014/main" val="1922003361"/>
                  </a:ext>
                </a:extLst>
              </a:tr>
              <a:tr h="911100">
                <a:tc>
                  <a:txBody>
                    <a:bodyPr/>
                    <a:lstStyle/>
                    <a:p>
                      <a:r>
                        <a:rPr lang="en-SG" sz="1600" b="1" dirty="0">
                          <a:latin typeface="+mj-lt"/>
                        </a:rPr>
                        <a:t>Always lookout for announcements</a:t>
                      </a:r>
                    </a:p>
                    <a:p>
                      <a:pPr marL="285750" indent="-285750">
                        <a:buFont typeface="Arial" panose="020B0604020202020204" pitchFamily="34" charset="0"/>
                        <a:buChar char="•"/>
                      </a:pPr>
                      <a:r>
                        <a:rPr lang="en-SG" sz="1600" b="1" dirty="0">
                          <a:latin typeface="+mj-lt"/>
                        </a:rPr>
                        <a:t>Do keep abreast of announcements in MEL</a:t>
                      </a:r>
                    </a:p>
                  </a:txBody>
                  <a:tcPr/>
                </a:tc>
                <a:extLst>
                  <a:ext uri="{0D108BD9-81ED-4DB2-BD59-A6C34878D82A}">
                    <a16:rowId xmlns:a16="http://schemas.microsoft.com/office/drawing/2014/main" val="2369202276"/>
                  </a:ext>
                </a:extLst>
              </a:tr>
            </a:tbl>
          </a:graphicData>
        </a:graphic>
      </p:graphicFrame>
      <p:pic>
        <p:nvPicPr>
          <p:cNvPr id="6" name="Picture 5">
            <a:extLst>
              <a:ext uri="{FF2B5EF4-FFF2-40B4-BE49-F238E27FC236}">
                <a16:creationId xmlns:a16="http://schemas.microsoft.com/office/drawing/2014/main" id="{47DD621B-4168-4B27-9576-EF8055725ED7}"/>
              </a:ext>
            </a:extLst>
          </p:cNvPr>
          <p:cNvPicPr>
            <a:picLocks noChangeAspect="1"/>
          </p:cNvPicPr>
          <p:nvPr/>
        </p:nvPicPr>
        <p:blipFill>
          <a:blip r:embed="rId3"/>
          <a:stretch>
            <a:fillRect/>
          </a:stretch>
        </p:blipFill>
        <p:spPr>
          <a:xfrm>
            <a:off x="5467547" y="1918696"/>
            <a:ext cx="3619598" cy="1943153"/>
          </a:xfrm>
          <a:prstGeom prst="rect">
            <a:avLst/>
          </a:prstGeom>
        </p:spPr>
      </p:pic>
    </p:spTree>
    <p:extLst>
      <p:ext uri="{BB962C8B-B14F-4D97-AF65-F5344CB8AC3E}">
        <p14:creationId xmlns:p14="http://schemas.microsoft.com/office/powerpoint/2010/main" val="18018408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9E532-B287-4A5D-B9C0-1D3C28A5388B}"/>
              </a:ext>
            </a:extLst>
          </p:cNvPr>
          <p:cNvSpPr>
            <a:spLocks noGrp="1"/>
          </p:cNvSpPr>
          <p:nvPr>
            <p:ph type="title"/>
          </p:nvPr>
        </p:nvSpPr>
        <p:spPr/>
        <p:txBody>
          <a:bodyPr>
            <a:normAutofit fontScale="90000"/>
          </a:bodyPr>
          <a:lstStyle/>
          <a:p>
            <a:r>
              <a:rPr lang="en-US" dirty="0"/>
              <a:t>Testing for Privileges Escalations Controls</a:t>
            </a:r>
          </a:p>
        </p:txBody>
      </p:sp>
      <p:sp>
        <p:nvSpPr>
          <p:cNvPr id="3" name="Footer Placeholder 2">
            <a:extLst>
              <a:ext uri="{FF2B5EF4-FFF2-40B4-BE49-F238E27FC236}">
                <a16:creationId xmlns:a16="http://schemas.microsoft.com/office/drawing/2014/main" id="{2E6A0AD7-0742-4881-A3F8-8F309F378B8B}"/>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F1BCE535-51D9-4989-92DC-2EE00DCFFB58}"/>
              </a:ext>
            </a:extLst>
          </p:cNvPr>
          <p:cNvSpPr>
            <a:spLocks noGrp="1"/>
          </p:cNvSpPr>
          <p:nvPr>
            <p:ph type="sldNum" sz="quarter" idx="12"/>
          </p:nvPr>
        </p:nvSpPr>
        <p:spPr/>
        <p:txBody>
          <a:bodyPr>
            <a:normAutofit fontScale="85000" lnSpcReduction="20000"/>
          </a:bodyPr>
          <a:lstStyle/>
          <a:p>
            <a:fld id="{EA66EF6D-3DA9-AB4A-B046-714C943A02DA}" type="slidenum">
              <a:rPr lang="en-US" smtClean="0"/>
              <a:t>40</a:t>
            </a:fld>
            <a:endParaRPr lang="en-US"/>
          </a:p>
        </p:txBody>
      </p:sp>
      <p:sp>
        <p:nvSpPr>
          <p:cNvPr id="5" name="Content Placeholder 4">
            <a:extLst>
              <a:ext uri="{FF2B5EF4-FFF2-40B4-BE49-F238E27FC236}">
                <a16:creationId xmlns:a16="http://schemas.microsoft.com/office/drawing/2014/main" id="{B0B80175-1FCB-4060-AA32-D01542AEB8AA}"/>
              </a:ext>
            </a:extLst>
          </p:cNvPr>
          <p:cNvSpPr>
            <a:spLocks noGrp="1"/>
          </p:cNvSpPr>
          <p:nvPr>
            <p:ph sz="quarter" idx="1"/>
          </p:nvPr>
        </p:nvSpPr>
        <p:spPr/>
        <p:txBody>
          <a:bodyPr>
            <a:normAutofit fontScale="62500" lnSpcReduction="20000"/>
          </a:bodyPr>
          <a:lstStyle/>
          <a:p>
            <a:r>
              <a:rPr lang="en-US" dirty="0"/>
              <a:t>Testing for elevated privileges or privilege escalation is to be conducted to verify that the user or process cannot get access to more resources or functionality than they are allowed to. </a:t>
            </a:r>
          </a:p>
          <a:p>
            <a:r>
              <a:rPr lang="en-US" dirty="0"/>
              <a:t>Privilege escalation can be either vertical or horizontal or both. </a:t>
            </a:r>
          </a:p>
          <a:p>
            <a:pPr lvl="1"/>
            <a:r>
              <a:rPr lang="en-US" dirty="0"/>
              <a:t>Vertical escalation is the condition wherein the subject (user or process) with lower rights gets access to resources that are to be restricted to subjects with higher rights. </a:t>
            </a:r>
          </a:p>
          <a:p>
            <a:pPr lvl="2"/>
            <a:r>
              <a:rPr lang="en-US" dirty="0"/>
              <a:t>An example of vertical escalation is a non-administrator gaining access to administrator or super user functionality. </a:t>
            </a:r>
          </a:p>
          <a:p>
            <a:pPr lvl="1"/>
            <a:r>
              <a:rPr lang="en-US" dirty="0"/>
              <a:t>Horizontal escalation is the condition wherein a subject gets access to resources that are to be restricted to other subjects at their same privilege level. </a:t>
            </a:r>
          </a:p>
          <a:p>
            <a:pPr lvl="2"/>
            <a:r>
              <a:rPr lang="en-US" dirty="0"/>
              <a:t>An example of horizontal escalation is an online banking user being able to view the bank accounts of other online banking users.</a:t>
            </a:r>
          </a:p>
          <a:p>
            <a:r>
              <a:rPr lang="en-US" dirty="0"/>
              <a:t>Insecure direct object reference design flaws and coding bugs with complete mediation can lead to privilege escalation thus parameter manipulation checks need to be conducted to verify that privileges cannot be escalated. </a:t>
            </a:r>
          </a:p>
          <a:p>
            <a:r>
              <a:rPr lang="en-US" dirty="0"/>
              <a:t>In web applications both POST (Form) and GET (</a:t>
            </a:r>
            <a:r>
              <a:rPr lang="en-US" dirty="0" err="1"/>
              <a:t>QueryString</a:t>
            </a:r>
            <a:r>
              <a:rPr lang="en-US" dirty="0"/>
              <a:t>) parameters need to be checked.</a:t>
            </a:r>
          </a:p>
        </p:txBody>
      </p:sp>
    </p:spTree>
    <p:extLst>
      <p:ext uri="{BB962C8B-B14F-4D97-AF65-F5344CB8AC3E}">
        <p14:creationId xmlns:p14="http://schemas.microsoft.com/office/powerpoint/2010/main" val="25820612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165C65C-1073-4B7A-8187-B6AB417812F4}"/>
              </a:ext>
            </a:extLst>
          </p:cNvPr>
          <p:cNvSpPr>
            <a:spLocks noGrp="1"/>
          </p:cNvSpPr>
          <p:nvPr>
            <p:ph type="body" idx="1"/>
          </p:nvPr>
        </p:nvSpPr>
        <p:spPr/>
        <p:txBody>
          <a:bodyPr/>
          <a:lstStyle/>
          <a:p>
            <a:r>
              <a:rPr lang="en-SG" dirty="0"/>
              <a:t>Both functional and security defects need to be reported, tracked through their life cycle and addressed using risk management principles.</a:t>
            </a:r>
          </a:p>
          <a:p>
            <a:endParaRPr lang="en-US" dirty="0"/>
          </a:p>
        </p:txBody>
      </p:sp>
      <p:sp>
        <p:nvSpPr>
          <p:cNvPr id="6" name="Title 5">
            <a:extLst>
              <a:ext uri="{FF2B5EF4-FFF2-40B4-BE49-F238E27FC236}">
                <a16:creationId xmlns:a16="http://schemas.microsoft.com/office/drawing/2014/main" id="{527507F0-1656-4448-A780-355B2013BF63}"/>
              </a:ext>
            </a:extLst>
          </p:cNvPr>
          <p:cNvSpPr>
            <a:spLocks noGrp="1"/>
          </p:cNvSpPr>
          <p:nvPr>
            <p:ph type="title"/>
          </p:nvPr>
        </p:nvSpPr>
        <p:spPr/>
        <p:txBody>
          <a:bodyPr>
            <a:normAutofit fontScale="90000"/>
          </a:bodyPr>
          <a:lstStyle/>
          <a:p>
            <a:r>
              <a:rPr lang="en-US" dirty="0"/>
              <a:t>Defect Reporting and Tracking</a:t>
            </a:r>
          </a:p>
        </p:txBody>
      </p:sp>
      <p:sp>
        <p:nvSpPr>
          <p:cNvPr id="4" name="Slide Number Placeholder 3">
            <a:extLst>
              <a:ext uri="{FF2B5EF4-FFF2-40B4-BE49-F238E27FC236}">
                <a16:creationId xmlns:a16="http://schemas.microsoft.com/office/drawing/2014/main" id="{EBFC955D-028A-4A8E-B5FD-7FEF32159762}"/>
              </a:ext>
            </a:extLst>
          </p:cNvPr>
          <p:cNvSpPr>
            <a:spLocks noGrp="1"/>
          </p:cNvSpPr>
          <p:nvPr>
            <p:ph type="sldNum" sz="quarter" idx="11"/>
          </p:nvPr>
        </p:nvSpPr>
        <p:spPr/>
        <p:txBody>
          <a:bodyPr>
            <a:normAutofit/>
          </a:bodyPr>
          <a:lstStyle/>
          <a:p>
            <a:fld id="{EA66EF6D-3DA9-AB4A-B046-714C943A02DA}" type="slidenum">
              <a:rPr lang="en-US" smtClean="0"/>
              <a:t>41</a:t>
            </a:fld>
            <a:endParaRPr lang="en-US"/>
          </a:p>
        </p:txBody>
      </p:sp>
      <p:sp>
        <p:nvSpPr>
          <p:cNvPr id="3" name="Footer Placeholder 2">
            <a:extLst>
              <a:ext uri="{FF2B5EF4-FFF2-40B4-BE49-F238E27FC236}">
                <a16:creationId xmlns:a16="http://schemas.microsoft.com/office/drawing/2014/main" id="{5845E667-E818-4DD4-833E-5EB38BD2F57B}"/>
              </a:ext>
            </a:extLst>
          </p:cNvPr>
          <p:cNvSpPr>
            <a:spLocks noGrp="1"/>
          </p:cNvSpPr>
          <p:nvPr>
            <p:ph type="ftr" sz="quarter" idx="12"/>
          </p:nvPr>
        </p:nvSpPr>
        <p:spPr/>
        <p:txBody>
          <a:bodyPr/>
          <a:lstStyle/>
          <a:p>
            <a:r>
              <a:rPr lang="en-SG" dirty="0"/>
              <a:t>School of ICT - CSF - Apr '20 – SSD - Secure Software Testing</a:t>
            </a:r>
            <a:endParaRPr lang="en-US" dirty="0"/>
          </a:p>
        </p:txBody>
      </p:sp>
      <p:graphicFrame>
        <p:nvGraphicFramePr>
          <p:cNvPr id="2" name="Object 1">
            <a:extLst>
              <a:ext uri="{FF2B5EF4-FFF2-40B4-BE49-F238E27FC236}">
                <a16:creationId xmlns:a16="http://schemas.microsoft.com/office/drawing/2014/main" id="{E836DC6E-8C1B-4F01-8BC8-5B7582E1C7E9}"/>
              </a:ext>
            </a:extLst>
          </p:cNvPr>
          <p:cNvGraphicFramePr>
            <a:graphicFrameLocks noChangeAspect="1"/>
          </p:cNvGraphicFramePr>
          <p:nvPr>
            <p:extLst>
              <p:ext uri="{D42A27DB-BD31-4B8C-83A1-F6EECF244321}">
                <p14:modId xmlns:p14="http://schemas.microsoft.com/office/powerpoint/2010/main" val="3937412153"/>
              </p:ext>
            </p:extLst>
          </p:nvPr>
        </p:nvGraphicFramePr>
        <p:xfrm>
          <a:off x="4537423" y="4835197"/>
          <a:ext cx="1288353" cy="1116126"/>
        </p:xfrm>
        <a:graphic>
          <a:graphicData uri="http://schemas.openxmlformats.org/presentationml/2006/ole">
            <mc:AlternateContent xmlns:mc="http://schemas.openxmlformats.org/markup-compatibility/2006">
              <mc:Choice xmlns:v="urn:schemas-microsoft-com:vml" Requires="v">
                <p:oleObj spid="_x0000_s5132" name="Acrobat Document" showAsIcon="1" r:id="rId3" imgW="914400" imgH="792685" progId="AcroExch.Document.DC">
                  <p:embed/>
                </p:oleObj>
              </mc:Choice>
              <mc:Fallback>
                <p:oleObj name="Acrobat Document" showAsIcon="1" r:id="rId3" imgW="914400" imgH="792685" progId="AcroExch.Document.DC">
                  <p:embed/>
                  <p:pic>
                    <p:nvPicPr>
                      <p:cNvPr id="0" name=""/>
                      <p:cNvPicPr/>
                      <p:nvPr/>
                    </p:nvPicPr>
                    <p:blipFill>
                      <a:blip r:embed="rId4"/>
                      <a:stretch>
                        <a:fillRect/>
                      </a:stretch>
                    </p:blipFill>
                    <p:spPr>
                      <a:xfrm>
                        <a:off x="4537423" y="4835197"/>
                        <a:ext cx="1288353" cy="1116126"/>
                      </a:xfrm>
                      <a:prstGeom prst="rect">
                        <a:avLst/>
                      </a:prstGeom>
                    </p:spPr>
                  </p:pic>
                </p:oleObj>
              </mc:Fallback>
            </mc:AlternateContent>
          </a:graphicData>
        </a:graphic>
      </p:graphicFrame>
      <p:sp>
        <p:nvSpPr>
          <p:cNvPr id="8" name="Arrow: Right 7">
            <a:extLst>
              <a:ext uri="{FF2B5EF4-FFF2-40B4-BE49-F238E27FC236}">
                <a16:creationId xmlns:a16="http://schemas.microsoft.com/office/drawing/2014/main" id="{7FDEE490-4207-46B5-97E6-349E5AAE8CA6}"/>
              </a:ext>
            </a:extLst>
          </p:cNvPr>
          <p:cNvSpPr/>
          <p:nvPr/>
        </p:nvSpPr>
        <p:spPr>
          <a:xfrm>
            <a:off x="2662136" y="5148194"/>
            <a:ext cx="1605063" cy="36512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SG" dirty="0"/>
              <a:t>Read this</a:t>
            </a:r>
          </a:p>
        </p:txBody>
      </p:sp>
    </p:spTree>
    <p:extLst>
      <p:ext uri="{BB962C8B-B14F-4D97-AF65-F5344CB8AC3E}">
        <p14:creationId xmlns:p14="http://schemas.microsoft.com/office/powerpoint/2010/main" val="14420141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FC3CAD0-FE08-49CD-8817-B87931C52C18}"/>
              </a:ext>
            </a:extLst>
          </p:cNvPr>
          <p:cNvSpPr>
            <a:spLocks noGrp="1"/>
          </p:cNvSpPr>
          <p:nvPr>
            <p:ph type="title"/>
          </p:nvPr>
        </p:nvSpPr>
        <p:spPr/>
        <p:txBody>
          <a:bodyPr>
            <a:normAutofit/>
          </a:bodyPr>
          <a:lstStyle/>
          <a:p>
            <a:r>
              <a:rPr lang="en-US" dirty="0"/>
              <a:t>Defect Reporting and Tracking</a:t>
            </a:r>
          </a:p>
        </p:txBody>
      </p:sp>
      <p:sp>
        <p:nvSpPr>
          <p:cNvPr id="5" name="Footer Placeholder 4">
            <a:extLst>
              <a:ext uri="{FF2B5EF4-FFF2-40B4-BE49-F238E27FC236}">
                <a16:creationId xmlns:a16="http://schemas.microsoft.com/office/drawing/2014/main" id="{7049F7E6-AE5E-49DF-9393-B1EF42970A60}"/>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53A28F64-A5B5-47C7-BD2B-6CE872E0D088}"/>
              </a:ext>
            </a:extLst>
          </p:cNvPr>
          <p:cNvSpPr>
            <a:spLocks noGrp="1"/>
          </p:cNvSpPr>
          <p:nvPr>
            <p:ph type="sldNum" sz="quarter" idx="12"/>
          </p:nvPr>
        </p:nvSpPr>
        <p:spPr/>
        <p:txBody>
          <a:bodyPr>
            <a:normAutofit fontScale="85000" lnSpcReduction="20000"/>
          </a:bodyPr>
          <a:lstStyle/>
          <a:p>
            <a:fld id="{EA66EF6D-3DA9-AB4A-B046-714C943A02DA}" type="slidenum">
              <a:rPr lang="en-US" smtClean="0"/>
              <a:t>42</a:t>
            </a:fld>
            <a:endParaRPr lang="en-US"/>
          </a:p>
        </p:txBody>
      </p:sp>
      <p:sp>
        <p:nvSpPr>
          <p:cNvPr id="7" name="Content Placeholder 6">
            <a:extLst>
              <a:ext uri="{FF2B5EF4-FFF2-40B4-BE49-F238E27FC236}">
                <a16:creationId xmlns:a16="http://schemas.microsoft.com/office/drawing/2014/main" id="{4B6476C9-7242-4CFE-A2FD-F8692ED33FA7}"/>
              </a:ext>
            </a:extLst>
          </p:cNvPr>
          <p:cNvSpPr>
            <a:spLocks noGrp="1"/>
          </p:cNvSpPr>
          <p:nvPr>
            <p:ph sz="quarter" idx="1"/>
          </p:nvPr>
        </p:nvSpPr>
        <p:spPr/>
        <p:txBody>
          <a:bodyPr/>
          <a:lstStyle/>
          <a:p>
            <a:r>
              <a:rPr lang="en-US" dirty="0"/>
              <a:t>Coding bugs, design flaws, behavioral anomalies (logic flaws), errors, faults and vulnerabilities all constitute software defects as depicted in the figure </a:t>
            </a:r>
          </a:p>
          <a:p>
            <a:r>
              <a:rPr lang="en-US" dirty="0"/>
              <a:t>Once any defect is suspected and/or identified, it needs to be appropriately reported, tracked and addressed, prior to release.</a:t>
            </a:r>
          </a:p>
        </p:txBody>
      </p:sp>
      <p:pic>
        <p:nvPicPr>
          <p:cNvPr id="8" name="Picture 7">
            <a:extLst>
              <a:ext uri="{FF2B5EF4-FFF2-40B4-BE49-F238E27FC236}">
                <a16:creationId xmlns:a16="http://schemas.microsoft.com/office/drawing/2014/main" id="{223AD921-E826-4DD4-850E-ECF882487D90}"/>
              </a:ext>
            </a:extLst>
          </p:cNvPr>
          <p:cNvPicPr>
            <a:picLocks noChangeAspect="1"/>
          </p:cNvPicPr>
          <p:nvPr/>
        </p:nvPicPr>
        <p:blipFill>
          <a:blip r:embed="rId2"/>
          <a:stretch>
            <a:fillRect/>
          </a:stretch>
        </p:blipFill>
        <p:spPr>
          <a:xfrm>
            <a:off x="688949" y="4570280"/>
            <a:ext cx="7987691" cy="1453874"/>
          </a:xfrm>
          <a:prstGeom prst="rect">
            <a:avLst/>
          </a:prstGeom>
        </p:spPr>
      </p:pic>
    </p:spTree>
    <p:extLst>
      <p:ext uri="{BB962C8B-B14F-4D97-AF65-F5344CB8AC3E}">
        <p14:creationId xmlns:p14="http://schemas.microsoft.com/office/powerpoint/2010/main" val="13255083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0E88B-0587-47C2-9225-59381A0E991E}"/>
              </a:ext>
            </a:extLst>
          </p:cNvPr>
          <p:cNvSpPr>
            <a:spLocks noGrp="1"/>
          </p:cNvSpPr>
          <p:nvPr>
            <p:ph type="title"/>
          </p:nvPr>
        </p:nvSpPr>
        <p:spPr/>
        <p:txBody>
          <a:bodyPr>
            <a:normAutofit/>
          </a:bodyPr>
          <a:lstStyle/>
          <a:p>
            <a:r>
              <a:rPr lang="en-US" dirty="0"/>
              <a:t>Reporting Defects</a:t>
            </a:r>
          </a:p>
        </p:txBody>
      </p:sp>
      <p:sp>
        <p:nvSpPr>
          <p:cNvPr id="3" name="Footer Placeholder 2">
            <a:extLst>
              <a:ext uri="{FF2B5EF4-FFF2-40B4-BE49-F238E27FC236}">
                <a16:creationId xmlns:a16="http://schemas.microsoft.com/office/drawing/2014/main" id="{7BA68649-BE6B-4DC4-8D1E-4B8113A82218}"/>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346BBC06-FB12-45E8-8F96-6F634AC8DD04}"/>
              </a:ext>
            </a:extLst>
          </p:cNvPr>
          <p:cNvSpPr>
            <a:spLocks noGrp="1"/>
          </p:cNvSpPr>
          <p:nvPr>
            <p:ph type="sldNum" sz="quarter" idx="12"/>
          </p:nvPr>
        </p:nvSpPr>
        <p:spPr/>
        <p:txBody>
          <a:bodyPr>
            <a:normAutofit fontScale="85000" lnSpcReduction="20000"/>
          </a:bodyPr>
          <a:lstStyle/>
          <a:p>
            <a:fld id="{EA66EF6D-3DA9-AB4A-B046-714C943A02DA}" type="slidenum">
              <a:rPr lang="en-US" smtClean="0"/>
              <a:t>43</a:t>
            </a:fld>
            <a:endParaRPr lang="en-US"/>
          </a:p>
        </p:txBody>
      </p:sp>
      <p:sp>
        <p:nvSpPr>
          <p:cNvPr id="5" name="Content Placeholder 4">
            <a:extLst>
              <a:ext uri="{FF2B5EF4-FFF2-40B4-BE49-F238E27FC236}">
                <a16:creationId xmlns:a16="http://schemas.microsoft.com/office/drawing/2014/main" id="{FF58CE2E-1FC8-4217-9F49-4622A422DAE8}"/>
              </a:ext>
            </a:extLst>
          </p:cNvPr>
          <p:cNvSpPr>
            <a:spLocks noGrp="1"/>
          </p:cNvSpPr>
          <p:nvPr>
            <p:ph sz="quarter" idx="1"/>
          </p:nvPr>
        </p:nvSpPr>
        <p:spPr/>
        <p:txBody>
          <a:bodyPr>
            <a:normAutofit fontScale="92500" lnSpcReduction="20000"/>
          </a:bodyPr>
          <a:lstStyle/>
          <a:p>
            <a:r>
              <a:rPr lang="en-US" dirty="0"/>
              <a:t>The goal of reporting defects is to ensure that they get addressed. Information that must be included in a defect report is:</a:t>
            </a:r>
          </a:p>
          <a:p>
            <a:pPr lvl="1"/>
            <a:r>
              <a:rPr lang="en-US" dirty="0"/>
              <a:t>Defect Identifier (ID)</a:t>
            </a:r>
          </a:p>
          <a:p>
            <a:pPr lvl="1"/>
            <a:r>
              <a:rPr lang="en-US" dirty="0"/>
              <a:t>Title</a:t>
            </a:r>
          </a:p>
          <a:p>
            <a:pPr lvl="1"/>
            <a:r>
              <a:rPr lang="en-US" dirty="0"/>
              <a:t>Description</a:t>
            </a:r>
          </a:p>
          <a:p>
            <a:pPr lvl="1"/>
            <a:r>
              <a:rPr lang="en-US" dirty="0"/>
              <a:t>Detailed Steps</a:t>
            </a:r>
          </a:p>
          <a:p>
            <a:pPr lvl="2"/>
            <a:r>
              <a:rPr lang="en-US" dirty="0"/>
              <a:t>If the defect is not reproducible then the defect will not get fixed. </a:t>
            </a:r>
          </a:p>
          <a:p>
            <a:pPr lvl="2"/>
            <a:r>
              <a:rPr lang="en-US" dirty="0"/>
              <a:t>This is the reason why detailed steps as to how the defect can be reproduced by the software  development team is necessary. </a:t>
            </a:r>
          </a:p>
          <a:p>
            <a:pPr lvl="2"/>
            <a:r>
              <a:rPr lang="en-US" dirty="0"/>
              <a:t>For example, it is not sufficient to say that the ‘Upload’ feature does not work. Instead, it is important to list out the steps taken by the tester.</a:t>
            </a:r>
          </a:p>
        </p:txBody>
      </p:sp>
    </p:spTree>
    <p:extLst>
      <p:ext uri="{BB962C8B-B14F-4D97-AF65-F5344CB8AC3E}">
        <p14:creationId xmlns:p14="http://schemas.microsoft.com/office/powerpoint/2010/main" val="3418544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BB1EF-9E00-46D3-B475-4D4095A1ADAB}"/>
              </a:ext>
            </a:extLst>
          </p:cNvPr>
          <p:cNvSpPr>
            <a:spLocks noGrp="1"/>
          </p:cNvSpPr>
          <p:nvPr>
            <p:ph type="title"/>
          </p:nvPr>
        </p:nvSpPr>
        <p:spPr/>
        <p:txBody>
          <a:bodyPr/>
          <a:lstStyle/>
          <a:p>
            <a:r>
              <a:rPr lang="en-US" dirty="0"/>
              <a:t>Reporting Defects</a:t>
            </a:r>
          </a:p>
        </p:txBody>
      </p:sp>
      <p:sp>
        <p:nvSpPr>
          <p:cNvPr id="4" name="Slide Number Placeholder 3">
            <a:extLst>
              <a:ext uri="{FF2B5EF4-FFF2-40B4-BE49-F238E27FC236}">
                <a16:creationId xmlns:a16="http://schemas.microsoft.com/office/drawing/2014/main" id="{5448C287-9F51-4B5E-9444-E6545C0BBE6F}"/>
              </a:ext>
            </a:extLst>
          </p:cNvPr>
          <p:cNvSpPr>
            <a:spLocks noGrp="1"/>
          </p:cNvSpPr>
          <p:nvPr>
            <p:ph type="sldNum" sz="quarter" idx="12"/>
          </p:nvPr>
        </p:nvSpPr>
        <p:spPr/>
        <p:txBody>
          <a:bodyPr>
            <a:normAutofit fontScale="85000" lnSpcReduction="20000"/>
          </a:bodyPr>
          <a:lstStyle/>
          <a:p>
            <a:fld id="{EA66EF6D-3DA9-AB4A-B046-714C943A02DA}" type="slidenum">
              <a:rPr lang="en-US" smtClean="0"/>
              <a:t>44</a:t>
            </a:fld>
            <a:endParaRPr lang="en-US"/>
          </a:p>
        </p:txBody>
      </p:sp>
      <p:sp>
        <p:nvSpPr>
          <p:cNvPr id="5" name="Content Placeholder 4">
            <a:extLst>
              <a:ext uri="{FF2B5EF4-FFF2-40B4-BE49-F238E27FC236}">
                <a16:creationId xmlns:a16="http://schemas.microsoft.com/office/drawing/2014/main" id="{583F9D8B-DCFE-4496-8ACC-E3533A11B14B}"/>
              </a:ext>
            </a:extLst>
          </p:cNvPr>
          <p:cNvSpPr>
            <a:spLocks noGrp="1"/>
          </p:cNvSpPr>
          <p:nvPr>
            <p:ph sz="quarter" idx="1"/>
          </p:nvPr>
        </p:nvSpPr>
        <p:spPr>
          <a:xfrm>
            <a:off x="612648" y="1600199"/>
            <a:ext cx="8153400" cy="2602251"/>
          </a:xfrm>
        </p:spPr>
        <p:txBody>
          <a:bodyPr>
            <a:normAutofit fontScale="92500" lnSpcReduction="10000"/>
          </a:bodyPr>
          <a:lstStyle/>
          <a:p>
            <a:pPr lvl="1"/>
            <a:r>
              <a:rPr lang="en-US" dirty="0"/>
              <a:t>Expected Results</a:t>
            </a:r>
          </a:p>
          <a:p>
            <a:pPr lvl="1"/>
            <a:r>
              <a:rPr lang="en-US" dirty="0"/>
              <a:t>Screenshot</a:t>
            </a:r>
          </a:p>
          <a:p>
            <a:pPr lvl="1"/>
            <a:r>
              <a:rPr lang="en-US" dirty="0"/>
              <a:t>Type</a:t>
            </a:r>
          </a:p>
          <a:p>
            <a:pPr lvl="2"/>
            <a:r>
              <a:rPr lang="en-US" dirty="0"/>
              <a:t>If possible, it is recommended to categorize the defect based on whether it is a functional issue or an assurance (security) one. </a:t>
            </a:r>
          </a:p>
          <a:p>
            <a:pPr lvl="2"/>
            <a:r>
              <a:rPr lang="en-US" dirty="0"/>
              <a:t>We can also sub-categorize the defect. Figure shows an example of categories and sub-categories of software defects.</a:t>
            </a:r>
          </a:p>
        </p:txBody>
      </p:sp>
      <p:pic>
        <p:nvPicPr>
          <p:cNvPr id="6" name="Picture 5">
            <a:extLst>
              <a:ext uri="{FF2B5EF4-FFF2-40B4-BE49-F238E27FC236}">
                <a16:creationId xmlns:a16="http://schemas.microsoft.com/office/drawing/2014/main" id="{3AE5C449-1605-4D07-82FA-8B0558D1DDE4}"/>
              </a:ext>
            </a:extLst>
          </p:cNvPr>
          <p:cNvPicPr>
            <a:picLocks noChangeAspect="1"/>
          </p:cNvPicPr>
          <p:nvPr/>
        </p:nvPicPr>
        <p:blipFill>
          <a:blip r:embed="rId2"/>
          <a:stretch>
            <a:fillRect/>
          </a:stretch>
        </p:blipFill>
        <p:spPr>
          <a:xfrm>
            <a:off x="1773199" y="4202451"/>
            <a:ext cx="5191201" cy="2552000"/>
          </a:xfrm>
          <a:prstGeom prst="rect">
            <a:avLst/>
          </a:prstGeom>
        </p:spPr>
      </p:pic>
    </p:spTree>
    <p:extLst>
      <p:ext uri="{BB962C8B-B14F-4D97-AF65-F5344CB8AC3E}">
        <p14:creationId xmlns:p14="http://schemas.microsoft.com/office/powerpoint/2010/main" val="38501884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5F40B-A05A-42FC-B28B-4BB2120CB5D0}"/>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0DAFFA8E-083D-4638-A846-ADEE93E0766D}"/>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6FC1FDE9-9A08-4AD1-BDD4-07F1E1C0CC2A}"/>
              </a:ext>
            </a:extLst>
          </p:cNvPr>
          <p:cNvSpPr>
            <a:spLocks noGrp="1"/>
          </p:cNvSpPr>
          <p:nvPr>
            <p:ph type="sldNum" sz="quarter" idx="12"/>
          </p:nvPr>
        </p:nvSpPr>
        <p:spPr/>
        <p:txBody>
          <a:bodyPr>
            <a:normAutofit fontScale="85000" lnSpcReduction="20000"/>
          </a:bodyPr>
          <a:lstStyle/>
          <a:p>
            <a:fld id="{EA66EF6D-3DA9-AB4A-B046-714C943A02DA}" type="slidenum">
              <a:rPr lang="en-US" smtClean="0"/>
              <a:t>45</a:t>
            </a:fld>
            <a:endParaRPr lang="en-US"/>
          </a:p>
        </p:txBody>
      </p:sp>
      <p:sp>
        <p:nvSpPr>
          <p:cNvPr id="5" name="Content Placeholder 4">
            <a:extLst>
              <a:ext uri="{FF2B5EF4-FFF2-40B4-BE49-F238E27FC236}">
                <a16:creationId xmlns:a16="http://schemas.microsoft.com/office/drawing/2014/main" id="{9F3E1D25-D43A-46C1-814B-659B1E26379D}"/>
              </a:ext>
            </a:extLst>
          </p:cNvPr>
          <p:cNvSpPr>
            <a:spLocks noGrp="1"/>
          </p:cNvSpPr>
          <p:nvPr>
            <p:ph sz="quarter" idx="1"/>
          </p:nvPr>
        </p:nvSpPr>
        <p:spPr/>
        <p:txBody>
          <a:bodyPr>
            <a:normAutofit lnSpcReduction="10000"/>
          </a:bodyPr>
          <a:lstStyle/>
          <a:p>
            <a:pPr lvl="1"/>
            <a:r>
              <a:rPr lang="en-US" dirty="0"/>
              <a:t>Environment</a:t>
            </a:r>
          </a:p>
          <a:p>
            <a:pPr lvl="2"/>
            <a:r>
              <a:rPr lang="en-US" dirty="0"/>
              <a:t>Capturing the environment in which the defect was evident is important. </a:t>
            </a:r>
          </a:p>
          <a:p>
            <a:pPr lvl="3"/>
            <a:r>
              <a:rPr lang="en-US" dirty="0"/>
              <a:t>Was it in the test environment or was it in the production environment?</a:t>
            </a:r>
          </a:p>
          <a:p>
            <a:pPr lvl="3"/>
            <a:r>
              <a:rPr lang="en-US" dirty="0"/>
              <a:t>Was the issue evident only in one environment?</a:t>
            </a:r>
          </a:p>
          <a:p>
            <a:pPr lvl="3"/>
            <a:r>
              <a:rPr lang="en-US" dirty="0"/>
              <a:t>Was the issue determined in the intranet, extranet or Internet environment?</a:t>
            </a:r>
          </a:p>
          <a:p>
            <a:pPr lvl="3"/>
            <a:r>
              <a:rPr lang="en-US" dirty="0"/>
              <a:t>What is the Operating System and the service pack on which the issue was experienced? </a:t>
            </a:r>
          </a:p>
          <a:p>
            <a:pPr lvl="3"/>
            <a:r>
              <a:rPr lang="en-US" dirty="0"/>
              <a:t>Are systems with other service packs experiencing the same issue?</a:t>
            </a:r>
          </a:p>
          <a:p>
            <a:pPr lvl="3"/>
            <a:r>
              <a:rPr lang="en-US" dirty="0"/>
              <a:t>Was this a web application issue and if so, what was the web address?</a:t>
            </a:r>
          </a:p>
        </p:txBody>
      </p:sp>
    </p:spTree>
    <p:extLst>
      <p:ext uri="{BB962C8B-B14F-4D97-AF65-F5344CB8AC3E}">
        <p14:creationId xmlns:p14="http://schemas.microsoft.com/office/powerpoint/2010/main" val="596315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D7686-DD8A-4C1E-A670-AA41B2948466}"/>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29A1691F-E712-4D8A-B02B-E21C125291F5}"/>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D40526BF-B170-41FA-BF80-7C90FD7A70B4}"/>
              </a:ext>
            </a:extLst>
          </p:cNvPr>
          <p:cNvSpPr>
            <a:spLocks noGrp="1"/>
          </p:cNvSpPr>
          <p:nvPr>
            <p:ph type="sldNum" sz="quarter" idx="12"/>
          </p:nvPr>
        </p:nvSpPr>
        <p:spPr/>
        <p:txBody>
          <a:bodyPr>
            <a:normAutofit fontScale="85000" lnSpcReduction="20000"/>
          </a:bodyPr>
          <a:lstStyle/>
          <a:p>
            <a:fld id="{EA66EF6D-3DA9-AB4A-B046-714C943A02DA}" type="slidenum">
              <a:rPr lang="en-US" smtClean="0"/>
              <a:t>46</a:t>
            </a:fld>
            <a:endParaRPr lang="en-US"/>
          </a:p>
        </p:txBody>
      </p:sp>
      <p:sp>
        <p:nvSpPr>
          <p:cNvPr id="5" name="Content Placeholder 4">
            <a:extLst>
              <a:ext uri="{FF2B5EF4-FFF2-40B4-BE49-F238E27FC236}">
                <a16:creationId xmlns:a16="http://schemas.microsoft.com/office/drawing/2014/main" id="{7F42CEAB-4A52-46B3-B380-000E8FE058DE}"/>
              </a:ext>
            </a:extLst>
          </p:cNvPr>
          <p:cNvSpPr>
            <a:spLocks noGrp="1"/>
          </p:cNvSpPr>
          <p:nvPr>
            <p:ph sz="quarter" idx="1"/>
          </p:nvPr>
        </p:nvSpPr>
        <p:spPr/>
        <p:txBody>
          <a:bodyPr>
            <a:normAutofit/>
          </a:bodyPr>
          <a:lstStyle/>
          <a:p>
            <a:pPr lvl="1"/>
            <a:r>
              <a:rPr lang="en-US" dirty="0"/>
              <a:t>Build Number</a:t>
            </a:r>
          </a:p>
          <a:p>
            <a:pPr lvl="2"/>
            <a:r>
              <a:rPr lang="en-US" dirty="0"/>
              <a:t>The version of the product in which the defect was determined is an important aspect in defect reporting. </a:t>
            </a:r>
          </a:p>
          <a:p>
            <a:pPr lvl="2"/>
            <a:r>
              <a:rPr lang="en-US" dirty="0"/>
              <a:t>This makes it possible to compare versions and see if the defect is universal or specific to a particular version.</a:t>
            </a:r>
          </a:p>
          <a:p>
            <a:pPr lvl="1"/>
            <a:r>
              <a:rPr lang="en-US" dirty="0"/>
              <a:t>Tester Name</a:t>
            </a:r>
          </a:p>
          <a:p>
            <a:pPr lvl="1"/>
            <a:r>
              <a:rPr lang="en-US" dirty="0"/>
              <a:t>Reported On</a:t>
            </a:r>
          </a:p>
        </p:txBody>
      </p:sp>
    </p:spTree>
    <p:extLst>
      <p:ext uri="{BB962C8B-B14F-4D97-AF65-F5344CB8AC3E}">
        <p14:creationId xmlns:p14="http://schemas.microsoft.com/office/powerpoint/2010/main" val="7595247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8D7B2-D2A0-41A2-8D5E-1A802858CCD6}"/>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814DB8A4-C25D-475E-823F-4A1A8915FF30}"/>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DDCE419D-EDB0-441E-8B13-788966DA3FBE}"/>
              </a:ext>
            </a:extLst>
          </p:cNvPr>
          <p:cNvSpPr>
            <a:spLocks noGrp="1"/>
          </p:cNvSpPr>
          <p:nvPr>
            <p:ph type="sldNum" sz="quarter" idx="12"/>
          </p:nvPr>
        </p:nvSpPr>
        <p:spPr/>
        <p:txBody>
          <a:bodyPr>
            <a:normAutofit fontScale="85000" lnSpcReduction="20000"/>
          </a:bodyPr>
          <a:lstStyle/>
          <a:p>
            <a:fld id="{EA66EF6D-3DA9-AB4A-B046-714C943A02DA}" type="slidenum">
              <a:rPr lang="en-US" smtClean="0"/>
              <a:t>47</a:t>
            </a:fld>
            <a:endParaRPr lang="en-US"/>
          </a:p>
        </p:txBody>
      </p:sp>
      <p:sp>
        <p:nvSpPr>
          <p:cNvPr id="5" name="Content Placeholder 4">
            <a:extLst>
              <a:ext uri="{FF2B5EF4-FFF2-40B4-BE49-F238E27FC236}">
                <a16:creationId xmlns:a16="http://schemas.microsoft.com/office/drawing/2014/main" id="{27184F3A-3EE3-4C58-9208-8C39F1118F1D}"/>
              </a:ext>
            </a:extLst>
          </p:cNvPr>
          <p:cNvSpPr>
            <a:spLocks noGrp="1"/>
          </p:cNvSpPr>
          <p:nvPr>
            <p:ph sz="quarter" idx="1"/>
          </p:nvPr>
        </p:nvSpPr>
        <p:spPr/>
        <p:txBody>
          <a:bodyPr>
            <a:normAutofit fontScale="85000" lnSpcReduction="10000"/>
          </a:bodyPr>
          <a:lstStyle/>
          <a:p>
            <a:pPr lvl="1"/>
            <a:r>
              <a:rPr lang="en-US" dirty="0"/>
              <a:t>Severity</a:t>
            </a:r>
          </a:p>
          <a:p>
            <a:pPr lvl="2"/>
            <a:r>
              <a:rPr lang="en-US" dirty="0"/>
              <a:t>This is to indicate the tester’s determination of the impact of the defect. This may or may not necessarily be the actual impact of the defect, however it provides the remediation team with additional information that is necessary to prioritize their efforts. </a:t>
            </a:r>
          </a:p>
          <a:p>
            <a:pPr lvl="2"/>
            <a:r>
              <a:rPr lang="en-US" dirty="0"/>
              <a:t>This is often qualitative in nature and some examples of severity types are:</a:t>
            </a:r>
          </a:p>
          <a:p>
            <a:pPr lvl="3"/>
            <a:r>
              <a:rPr lang="en-US" dirty="0"/>
              <a:t>Critical – the impact of the defect will not allow the software to be functional as expected. All users will be affected.</a:t>
            </a:r>
          </a:p>
          <a:p>
            <a:pPr lvl="3"/>
            <a:r>
              <a:rPr lang="en-US" dirty="0"/>
              <a:t>Major – Some of the expected business functionality has been affected and operations cannot continue, since there is no workaround available.</a:t>
            </a:r>
          </a:p>
          <a:p>
            <a:pPr lvl="3"/>
            <a:r>
              <a:rPr lang="en-US" dirty="0"/>
              <a:t>Minor – Some of the expected business functionality has been affected but operations can continue because a work-around is in place.</a:t>
            </a:r>
          </a:p>
          <a:p>
            <a:pPr lvl="3"/>
            <a:r>
              <a:rPr lang="en-US" dirty="0"/>
              <a:t>Trivial – Business functionality is not affected but can be enhanced with some changes that would be nice to have. UI enhancements usually fall into this category.</a:t>
            </a:r>
          </a:p>
          <a:p>
            <a:pPr lvl="1"/>
            <a:endParaRPr lang="en-US" dirty="0"/>
          </a:p>
        </p:txBody>
      </p:sp>
    </p:spTree>
    <p:extLst>
      <p:ext uri="{BB962C8B-B14F-4D97-AF65-F5344CB8AC3E}">
        <p14:creationId xmlns:p14="http://schemas.microsoft.com/office/powerpoint/2010/main" val="14942761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991B2-B059-469D-95FC-2B694C433959}"/>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0E9C8F04-6CEC-4023-A1C0-3E6EE84BA581}"/>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7F794EB8-1F9C-4E18-91FC-48B145FE2A1A}"/>
              </a:ext>
            </a:extLst>
          </p:cNvPr>
          <p:cNvSpPr>
            <a:spLocks noGrp="1"/>
          </p:cNvSpPr>
          <p:nvPr>
            <p:ph type="sldNum" sz="quarter" idx="12"/>
          </p:nvPr>
        </p:nvSpPr>
        <p:spPr/>
        <p:txBody>
          <a:bodyPr>
            <a:normAutofit fontScale="85000" lnSpcReduction="20000"/>
          </a:bodyPr>
          <a:lstStyle/>
          <a:p>
            <a:fld id="{EA66EF6D-3DA9-AB4A-B046-714C943A02DA}" type="slidenum">
              <a:rPr lang="en-US" smtClean="0"/>
              <a:t>48</a:t>
            </a:fld>
            <a:endParaRPr lang="en-US"/>
          </a:p>
        </p:txBody>
      </p:sp>
      <p:sp>
        <p:nvSpPr>
          <p:cNvPr id="5" name="Content Placeholder 4">
            <a:extLst>
              <a:ext uri="{FF2B5EF4-FFF2-40B4-BE49-F238E27FC236}">
                <a16:creationId xmlns:a16="http://schemas.microsoft.com/office/drawing/2014/main" id="{ED7939FA-00A1-490A-83E6-8A9360FC798D}"/>
              </a:ext>
            </a:extLst>
          </p:cNvPr>
          <p:cNvSpPr>
            <a:spLocks noGrp="1"/>
          </p:cNvSpPr>
          <p:nvPr>
            <p:ph sz="quarter" idx="1"/>
          </p:nvPr>
        </p:nvSpPr>
        <p:spPr/>
        <p:txBody>
          <a:bodyPr>
            <a:normAutofit/>
          </a:bodyPr>
          <a:lstStyle/>
          <a:p>
            <a:pPr lvl="1"/>
            <a:r>
              <a:rPr lang="en-US" dirty="0"/>
              <a:t>Priority</a:t>
            </a:r>
          </a:p>
          <a:p>
            <a:pPr lvl="2"/>
            <a:r>
              <a:rPr lang="en-US" dirty="0"/>
              <a:t>The priority indicator is directly related to the extent of impact (severity) of the defect and is assigned based on the amount of time within which the defect needs to be addressed. </a:t>
            </a:r>
          </a:p>
          <a:p>
            <a:pPr lvl="2"/>
            <a:r>
              <a:rPr lang="en-US" dirty="0"/>
              <a:t>Some common examples of priority include, Mission</a:t>
            </a:r>
          </a:p>
          <a:p>
            <a:pPr lvl="3"/>
            <a:r>
              <a:rPr lang="en-US" dirty="0"/>
              <a:t>Critical (0-4 hours), High (&gt;4-24 hours), Medium (&gt;24-48 hours) and Low (&gt;48 hours).</a:t>
            </a:r>
          </a:p>
        </p:txBody>
      </p:sp>
    </p:spTree>
    <p:extLst>
      <p:ext uri="{BB962C8B-B14F-4D97-AF65-F5344CB8AC3E}">
        <p14:creationId xmlns:p14="http://schemas.microsoft.com/office/powerpoint/2010/main" val="2113183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40972-42A5-43BF-9C35-E9F19A1A18B3}"/>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950CD7B5-187D-45A2-A7C1-3A9B6F977AE4}"/>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B012C76B-42E2-4740-A1CD-24E5A2FFA9AA}"/>
              </a:ext>
            </a:extLst>
          </p:cNvPr>
          <p:cNvSpPr>
            <a:spLocks noGrp="1"/>
          </p:cNvSpPr>
          <p:nvPr>
            <p:ph type="sldNum" sz="quarter" idx="12"/>
          </p:nvPr>
        </p:nvSpPr>
        <p:spPr/>
        <p:txBody>
          <a:bodyPr>
            <a:normAutofit fontScale="85000" lnSpcReduction="20000"/>
          </a:bodyPr>
          <a:lstStyle/>
          <a:p>
            <a:fld id="{EA66EF6D-3DA9-AB4A-B046-714C943A02DA}" type="slidenum">
              <a:rPr lang="en-US" smtClean="0"/>
              <a:t>49</a:t>
            </a:fld>
            <a:endParaRPr lang="en-US"/>
          </a:p>
        </p:txBody>
      </p:sp>
      <p:sp>
        <p:nvSpPr>
          <p:cNvPr id="5" name="Content Placeholder 4">
            <a:extLst>
              <a:ext uri="{FF2B5EF4-FFF2-40B4-BE49-F238E27FC236}">
                <a16:creationId xmlns:a16="http://schemas.microsoft.com/office/drawing/2014/main" id="{C32863AA-40B2-46C2-90EE-D9F989C0734B}"/>
              </a:ext>
            </a:extLst>
          </p:cNvPr>
          <p:cNvSpPr>
            <a:spLocks noGrp="1"/>
          </p:cNvSpPr>
          <p:nvPr>
            <p:ph sz="quarter" idx="1"/>
          </p:nvPr>
        </p:nvSpPr>
        <p:spPr/>
        <p:txBody>
          <a:bodyPr>
            <a:normAutofit/>
          </a:bodyPr>
          <a:lstStyle/>
          <a:p>
            <a:pPr lvl="1"/>
            <a:r>
              <a:rPr lang="en-US" dirty="0"/>
              <a:t>Status</a:t>
            </a:r>
          </a:p>
          <a:p>
            <a:pPr lvl="2"/>
            <a:r>
              <a:rPr lang="en-US" dirty="0"/>
              <a:t>Every defect that is reported automatically starts with the ‘New’ status and as it goes through its life cycle the status is changed from ‘New’ to ‘Confirmed’, ‘Assigned’, ‘Work-in-progress’, ‘Resolved/Fixed’, ‘Fix verified’, ‘Closed’, ‘Reopened’, ‘Deferred’, etc.</a:t>
            </a:r>
          </a:p>
          <a:p>
            <a:pPr lvl="1"/>
            <a:r>
              <a:rPr lang="en-US" dirty="0"/>
              <a:t>Assigned to</a:t>
            </a:r>
          </a:p>
          <a:p>
            <a:pPr lvl="2"/>
            <a:r>
              <a:rPr lang="en-US" dirty="0"/>
              <a:t>When a software defect is assigned to a development team member so that is can be fixed, the name of the individual who is working the issue must be specified.</a:t>
            </a:r>
          </a:p>
        </p:txBody>
      </p:sp>
    </p:spTree>
    <p:extLst>
      <p:ext uri="{BB962C8B-B14F-4D97-AF65-F5344CB8AC3E}">
        <p14:creationId xmlns:p14="http://schemas.microsoft.com/office/powerpoint/2010/main" val="2281100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82528C-35DF-42DB-A080-76183FA1B23F}"/>
              </a:ext>
            </a:extLst>
          </p:cNvPr>
          <p:cNvSpPr>
            <a:spLocks noGrp="1"/>
          </p:cNvSpPr>
          <p:nvPr>
            <p:ph type="body" idx="1"/>
          </p:nvPr>
        </p:nvSpPr>
        <p:spPr>
          <a:xfrm>
            <a:off x="1371600" y="2743200"/>
            <a:ext cx="7123113" cy="2806262"/>
          </a:xfrm>
          <a:ln>
            <a:solidFill>
              <a:schemeClr val="accent1"/>
            </a:solidFill>
          </a:ln>
        </p:spPr>
        <p:txBody>
          <a:bodyPr>
            <a:normAutofit lnSpcReduction="10000"/>
          </a:bodyPr>
          <a:lstStyle/>
          <a:p>
            <a:pPr algn="just"/>
            <a:r>
              <a:rPr lang="en-SG" dirty="0"/>
              <a:t>Software testing is performed to primarily attest the functionality of the software as expected by the business or customer. Apart from functional testing (reliable aspects) of software, the non-functional testing such as recoverability and environmental aspects of the software has to be tested as well.</a:t>
            </a:r>
          </a:p>
        </p:txBody>
      </p:sp>
      <p:sp>
        <p:nvSpPr>
          <p:cNvPr id="3" name="Title 2">
            <a:extLst>
              <a:ext uri="{FF2B5EF4-FFF2-40B4-BE49-F238E27FC236}">
                <a16:creationId xmlns:a16="http://schemas.microsoft.com/office/drawing/2014/main" id="{3544124C-15CB-4D9C-8A4C-E9A442647DAF}"/>
              </a:ext>
            </a:extLst>
          </p:cNvPr>
          <p:cNvSpPr>
            <a:spLocks noGrp="1"/>
          </p:cNvSpPr>
          <p:nvPr>
            <p:ph type="title"/>
          </p:nvPr>
        </p:nvSpPr>
        <p:spPr/>
        <p:txBody>
          <a:bodyPr/>
          <a:lstStyle/>
          <a:p>
            <a:r>
              <a:rPr lang="en-US" dirty="0"/>
              <a:t>Types of Software Testing</a:t>
            </a:r>
          </a:p>
        </p:txBody>
      </p:sp>
      <p:sp>
        <p:nvSpPr>
          <p:cNvPr id="4" name="Slide Number Placeholder 3">
            <a:extLst>
              <a:ext uri="{FF2B5EF4-FFF2-40B4-BE49-F238E27FC236}">
                <a16:creationId xmlns:a16="http://schemas.microsoft.com/office/drawing/2014/main" id="{85CE978A-8D66-43D4-B5A5-E4F459CE9E62}"/>
              </a:ext>
            </a:extLst>
          </p:cNvPr>
          <p:cNvSpPr>
            <a:spLocks noGrp="1"/>
          </p:cNvSpPr>
          <p:nvPr>
            <p:ph type="sldNum" sz="quarter" idx="11"/>
          </p:nvPr>
        </p:nvSpPr>
        <p:spPr/>
        <p:txBody>
          <a:bodyPr/>
          <a:lstStyle/>
          <a:p>
            <a:fld id="{EA66EF6D-3DA9-AB4A-B046-714C943A02DA}" type="slidenum">
              <a:rPr lang="en-US" smtClean="0"/>
              <a:t>5</a:t>
            </a:fld>
            <a:endParaRPr lang="en-US"/>
          </a:p>
        </p:txBody>
      </p:sp>
      <p:sp>
        <p:nvSpPr>
          <p:cNvPr id="5" name="Footer Placeholder 4">
            <a:extLst>
              <a:ext uri="{FF2B5EF4-FFF2-40B4-BE49-F238E27FC236}">
                <a16:creationId xmlns:a16="http://schemas.microsoft.com/office/drawing/2014/main" id="{20F8A1ED-E7E9-446B-A619-3DC2E44FE007}"/>
              </a:ext>
            </a:extLst>
          </p:cNvPr>
          <p:cNvSpPr>
            <a:spLocks noGrp="1"/>
          </p:cNvSpPr>
          <p:nvPr>
            <p:ph type="ftr" sz="quarter" idx="12"/>
          </p:nvPr>
        </p:nvSpPr>
        <p:spPr/>
        <p:txBody>
          <a:bodyPr/>
          <a:lstStyle/>
          <a:p>
            <a:r>
              <a:rPr lang="en-SG" dirty="0"/>
              <a:t>School of ICT - CSF - Apr '20 – SSD - Secure Software Testing</a:t>
            </a:r>
            <a:endParaRPr lang="en-US" dirty="0"/>
          </a:p>
        </p:txBody>
      </p:sp>
      <p:graphicFrame>
        <p:nvGraphicFramePr>
          <p:cNvPr id="6" name="Object 5">
            <a:extLst>
              <a:ext uri="{FF2B5EF4-FFF2-40B4-BE49-F238E27FC236}">
                <a16:creationId xmlns:a16="http://schemas.microsoft.com/office/drawing/2014/main" id="{CEDC0196-981B-47C6-9452-02CF7A1047B4}"/>
              </a:ext>
            </a:extLst>
          </p:cNvPr>
          <p:cNvGraphicFramePr>
            <a:graphicFrameLocks noChangeAspect="1"/>
          </p:cNvGraphicFramePr>
          <p:nvPr>
            <p:extLst>
              <p:ext uri="{D42A27DB-BD31-4B8C-83A1-F6EECF244321}">
                <p14:modId xmlns:p14="http://schemas.microsoft.com/office/powerpoint/2010/main" val="1565829763"/>
              </p:ext>
            </p:extLst>
          </p:nvPr>
        </p:nvGraphicFramePr>
        <p:xfrm>
          <a:off x="4109609" y="5597163"/>
          <a:ext cx="1071991" cy="928687"/>
        </p:xfrm>
        <a:graphic>
          <a:graphicData uri="http://schemas.openxmlformats.org/presentationml/2006/ole">
            <mc:AlternateContent xmlns:mc="http://schemas.openxmlformats.org/markup-compatibility/2006">
              <mc:Choice xmlns:v="urn:schemas-microsoft-com:vml" Requires="v">
                <p:oleObj spid="_x0000_s2074" name="Acrobat Document" showAsIcon="1" r:id="rId4" imgW="914400" imgH="792685" progId="AcroExch.Document.DC">
                  <p:embed/>
                </p:oleObj>
              </mc:Choice>
              <mc:Fallback>
                <p:oleObj name="Acrobat Document" showAsIcon="1" r:id="rId4" imgW="914400" imgH="792685" progId="AcroExch.Document.DC">
                  <p:embed/>
                  <p:pic>
                    <p:nvPicPr>
                      <p:cNvPr id="6" name="Object 5">
                        <a:extLst>
                          <a:ext uri="{FF2B5EF4-FFF2-40B4-BE49-F238E27FC236}">
                            <a16:creationId xmlns:a16="http://schemas.microsoft.com/office/drawing/2014/main" id="{B945F516-E106-42AE-98B5-15350BAE352F}"/>
                          </a:ext>
                        </a:extLst>
                      </p:cNvPr>
                      <p:cNvPicPr/>
                      <p:nvPr/>
                    </p:nvPicPr>
                    <p:blipFill>
                      <a:blip r:embed="rId5"/>
                      <a:stretch>
                        <a:fillRect/>
                      </a:stretch>
                    </p:blipFill>
                    <p:spPr>
                      <a:xfrm>
                        <a:off x="4109609" y="5597163"/>
                        <a:ext cx="1071991" cy="928687"/>
                      </a:xfrm>
                      <a:prstGeom prst="rect">
                        <a:avLst/>
                      </a:prstGeom>
                    </p:spPr>
                  </p:pic>
                </p:oleObj>
              </mc:Fallback>
            </mc:AlternateContent>
          </a:graphicData>
        </a:graphic>
      </p:graphicFrame>
      <p:sp>
        <p:nvSpPr>
          <p:cNvPr id="7" name="Arrow: Right 6">
            <a:extLst>
              <a:ext uri="{FF2B5EF4-FFF2-40B4-BE49-F238E27FC236}">
                <a16:creationId xmlns:a16="http://schemas.microsoft.com/office/drawing/2014/main" id="{A3D04681-9B5B-401A-84CD-6F0C1D91E2A4}"/>
              </a:ext>
            </a:extLst>
          </p:cNvPr>
          <p:cNvSpPr/>
          <p:nvPr/>
        </p:nvSpPr>
        <p:spPr>
          <a:xfrm>
            <a:off x="2324911" y="5846323"/>
            <a:ext cx="1605063" cy="36512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SG" dirty="0"/>
              <a:t>Read this</a:t>
            </a:r>
          </a:p>
        </p:txBody>
      </p:sp>
    </p:spTree>
    <p:extLst>
      <p:ext uri="{BB962C8B-B14F-4D97-AF65-F5344CB8AC3E}">
        <p14:creationId xmlns:p14="http://schemas.microsoft.com/office/powerpoint/2010/main" val="38468162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AB8BD-0292-4030-8476-A7C9110E2719}"/>
              </a:ext>
            </a:extLst>
          </p:cNvPr>
          <p:cNvSpPr>
            <a:spLocks noGrp="1"/>
          </p:cNvSpPr>
          <p:nvPr>
            <p:ph type="title"/>
          </p:nvPr>
        </p:nvSpPr>
        <p:spPr/>
        <p:txBody>
          <a:bodyPr/>
          <a:lstStyle/>
          <a:p>
            <a:r>
              <a:rPr lang="en-US" dirty="0"/>
              <a:t>Defect Life Cycle</a:t>
            </a:r>
          </a:p>
        </p:txBody>
      </p:sp>
      <p:sp>
        <p:nvSpPr>
          <p:cNvPr id="3" name="Footer Placeholder 2">
            <a:extLst>
              <a:ext uri="{FF2B5EF4-FFF2-40B4-BE49-F238E27FC236}">
                <a16:creationId xmlns:a16="http://schemas.microsoft.com/office/drawing/2014/main" id="{86385F12-D907-40A5-A079-FB73CAA9F0ED}"/>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F383C7DA-73A8-44AE-BEC4-46E7BBDA50B8}"/>
              </a:ext>
            </a:extLst>
          </p:cNvPr>
          <p:cNvSpPr>
            <a:spLocks noGrp="1"/>
          </p:cNvSpPr>
          <p:nvPr>
            <p:ph type="sldNum" sz="quarter" idx="12"/>
          </p:nvPr>
        </p:nvSpPr>
        <p:spPr/>
        <p:txBody>
          <a:bodyPr>
            <a:normAutofit fontScale="85000" lnSpcReduction="20000"/>
          </a:bodyPr>
          <a:lstStyle/>
          <a:p>
            <a:fld id="{EA66EF6D-3DA9-AB4A-B046-714C943A02DA}" type="slidenum">
              <a:rPr lang="en-US" smtClean="0"/>
              <a:t>50</a:t>
            </a:fld>
            <a:endParaRPr lang="en-US"/>
          </a:p>
        </p:txBody>
      </p:sp>
      <p:pic>
        <p:nvPicPr>
          <p:cNvPr id="6" name="Picture 5">
            <a:extLst>
              <a:ext uri="{FF2B5EF4-FFF2-40B4-BE49-F238E27FC236}">
                <a16:creationId xmlns:a16="http://schemas.microsoft.com/office/drawing/2014/main" id="{F39D0447-F858-4FFA-A1B6-A9E43A76640E}"/>
              </a:ext>
            </a:extLst>
          </p:cNvPr>
          <p:cNvPicPr>
            <a:picLocks noChangeAspect="1"/>
          </p:cNvPicPr>
          <p:nvPr/>
        </p:nvPicPr>
        <p:blipFill>
          <a:blip r:embed="rId2"/>
          <a:stretch>
            <a:fillRect/>
          </a:stretch>
        </p:blipFill>
        <p:spPr>
          <a:xfrm>
            <a:off x="1055072" y="1841532"/>
            <a:ext cx="7544406" cy="4183347"/>
          </a:xfrm>
          <a:prstGeom prst="rect">
            <a:avLst/>
          </a:prstGeom>
        </p:spPr>
      </p:pic>
    </p:spTree>
    <p:extLst>
      <p:ext uri="{BB962C8B-B14F-4D97-AF65-F5344CB8AC3E}">
        <p14:creationId xmlns:p14="http://schemas.microsoft.com/office/powerpoint/2010/main" val="20995736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A46BC62-5723-4642-AA55-05FAE5094805}"/>
              </a:ext>
            </a:extLst>
          </p:cNvPr>
          <p:cNvSpPr>
            <a:spLocks noGrp="1"/>
          </p:cNvSpPr>
          <p:nvPr>
            <p:ph type="body" idx="1"/>
          </p:nvPr>
        </p:nvSpPr>
        <p:spPr>
          <a:xfrm>
            <a:off x="1371600" y="2743199"/>
            <a:ext cx="7123113" cy="3365369"/>
          </a:xfrm>
        </p:spPr>
        <p:txBody>
          <a:bodyPr>
            <a:normAutofit fontScale="32500" lnSpcReduction="20000"/>
          </a:bodyPr>
          <a:lstStyle/>
          <a:p>
            <a:pPr marL="457200" indent="-457200">
              <a:buFont typeface="Arial" panose="020B0604020202020204" pitchFamily="34" charset="0"/>
              <a:buChar char="•"/>
            </a:pPr>
            <a:r>
              <a:rPr lang="en-US" sz="4900" dirty="0"/>
              <a:t>There are lots of web application testing tools. An example is ZAP Proxy tool.</a:t>
            </a:r>
          </a:p>
          <a:p>
            <a:pPr marL="457200" indent="-457200">
              <a:buFont typeface="Arial" panose="020B0604020202020204" pitchFamily="34" charset="0"/>
              <a:buChar char="•"/>
            </a:pPr>
            <a:r>
              <a:rPr lang="en-US" sz="4900" dirty="0"/>
              <a:t>View video link below on how ZAP Proxy tool is used to test on a </a:t>
            </a:r>
            <a:r>
              <a:rPr lang="en-US" sz="4900" dirty="0" err="1"/>
              <a:t>Mutillidae</a:t>
            </a:r>
            <a:r>
              <a:rPr lang="en-US" sz="4900" dirty="0"/>
              <a:t> website</a:t>
            </a:r>
          </a:p>
          <a:p>
            <a:pPr marL="1097280" lvl="1" indent="-457200">
              <a:buFont typeface="Arial" panose="020B0604020202020204" pitchFamily="34" charset="0"/>
              <a:buChar char="•"/>
            </a:pPr>
            <a:r>
              <a:rPr lang="en-US" sz="3100" dirty="0">
                <a:hlinkClick r:id="rId2"/>
              </a:rPr>
              <a:t>https://www.youtube.com/watch?v=KeSUiCr-WGo </a:t>
            </a:r>
            <a:endParaRPr lang="en-US" sz="3100" dirty="0"/>
          </a:p>
          <a:p>
            <a:pPr marL="1097280" lvl="1" indent="-457200">
              <a:buFont typeface="Arial" panose="020B0604020202020204" pitchFamily="34" charset="0"/>
              <a:buChar char="•"/>
            </a:pPr>
            <a:endParaRPr lang="en-US" sz="3100" dirty="0"/>
          </a:p>
          <a:p>
            <a:pPr marL="457200" indent="-457200">
              <a:buFont typeface="Arial" panose="020B0604020202020204" pitchFamily="34" charset="0"/>
              <a:buChar char="•"/>
            </a:pPr>
            <a:r>
              <a:rPr lang="en-US" sz="4900" dirty="0"/>
              <a:t>Research 2 other web application testing tools and write step-by-step report on how it can be used to test on a </a:t>
            </a:r>
            <a:r>
              <a:rPr lang="en-US" sz="4900" dirty="0" err="1"/>
              <a:t>Mutillidae</a:t>
            </a:r>
            <a:r>
              <a:rPr lang="en-US" sz="4900" dirty="0"/>
              <a:t> website – </a:t>
            </a:r>
            <a:r>
              <a:rPr lang="en-US" sz="4900" dirty="0">
                <a:hlinkClick r:id="rId3"/>
              </a:rPr>
              <a:t>http://127.0.0.1/Mutillidae</a:t>
            </a:r>
            <a:r>
              <a:rPr lang="en-US" sz="4900" dirty="0"/>
              <a:t>.</a:t>
            </a:r>
          </a:p>
          <a:p>
            <a:pPr marL="457200" indent="-457200">
              <a:buFont typeface="Arial" panose="020B0604020202020204" pitchFamily="34" charset="0"/>
              <a:buChar char="•"/>
            </a:pPr>
            <a:r>
              <a:rPr lang="en-US" sz="4900" dirty="0"/>
              <a:t>Report the vulnerability discovered by the web application tools.</a:t>
            </a:r>
          </a:p>
          <a:p>
            <a:pPr marL="457200" indent="-457200">
              <a:buFont typeface="Arial" panose="020B0604020202020204" pitchFamily="34" charset="0"/>
              <a:buChar char="•"/>
            </a:pPr>
            <a:endParaRPr lang="en-US" sz="4900" dirty="0"/>
          </a:p>
          <a:p>
            <a:pPr marL="457200" indent="-457200">
              <a:buFont typeface="Arial" panose="020B0604020202020204" pitchFamily="34" charset="0"/>
              <a:buChar char="•"/>
            </a:pPr>
            <a:r>
              <a:rPr lang="en-US" sz="4900" dirty="0"/>
              <a:t>Submit in word doc in Assignment link in MEL. Please note that this is an optional mission. </a:t>
            </a:r>
          </a:p>
          <a:p>
            <a:endParaRPr lang="en-US" dirty="0"/>
          </a:p>
        </p:txBody>
      </p:sp>
      <p:sp>
        <p:nvSpPr>
          <p:cNvPr id="6" name="Title 5">
            <a:extLst>
              <a:ext uri="{FF2B5EF4-FFF2-40B4-BE49-F238E27FC236}">
                <a16:creationId xmlns:a16="http://schemas.microsoft.com/office/drawing/2014/main" id="{D2C0A14A-6667-4BC9-8E20-3A565EEF2208}"/>
              </a:ext>
            </a:extLst>
          </p:cNvPr>
          <p:cNvSpPr>
            <a:spLocks noGrp="1"/>
          </p:cNvSpPr>
          <p:nvPr>
            <p:ph type="title"/>
          </p:nvPr>
        </p:nvSpPr>
        <p:spPr/>
        <p:txBody>
          <a:bodyPr>
            <a:noAutofit/>
          </a:bodyPr>
          <a:lstStyle/>
          <a:p>
            <a:r>
              <a:rPr lang="en-US" sz="3200" dirty="0"/>
              <a:t>Mission 13.2: Web Application Testing Tools (Optional)</a:t>
            </a:r>
          </a:p>
        </p:txBody>
      </p:sp>
      <p:sp>
        <p:nvSpPr>
          <p:cNvPr id="4" name="Slide Number Placeholder 3">
            <a:extLst>
              <a:ext uri="{FF2B5EF4-FFF2-40B4-BE49-F238E27FC236}">
                <a16:creationId xmlns:a16="http://schemas.microsoft.com/office/drawing/2014/main" id="{20714C8C-A8C6-429F-A0DF-A7D24EFB8A1F}"/>
              </a:ext>
            </a:extLst>
          </p:cNvPr>
          <p:cNvSpPr>
            <a:spLocks noGrp="1"/>
          </p:cNvSpPr>
          <p:nvPr>
            <p:ph type="sldNum" sz="quarter" idx="11"/>
          </p:nvPr>
        </p:nvSpPr>
        <p:spPr/>
        <p:txBody>
          <a:bodyPr>
            <a:normAutofit/>
          </a:bodyPr>
          <a:lstStyle/>
          <a:p>
            <a:fld id="{EA66EF6D-3DA9-AB4A-B046-714C943A02DA}" type="slidenum">
              <a:rPr lang="en-US" smtClean="0"/>
              <a:t>51</a:t>
            </a:fld>
            <a:endParaRPr lang="en-US"/>
          </a:p>
        </p:txBody>
      </p:sp>
      <p:sp>
        <p:nvSpPr>
          <p:cNvPr id="3" name="Footer Placeholder 2">
            <a:extLst>
              <a:ext uri="{FF2B5EF4-FFF2-40B4-BE49-F238E27FC236}">
                <a16:creationId xmlns:a16="http://schemas.microsoft.com/office/drawing/2014/main" id="{208AF6F3-54BE-4616-AE21-691D60F2FC6A}"/>
              </a:ext>
            </a:extLst>
          </p:cNvPr>
          <p:cNvSpPr>
            <a:spLocks noGrp="1"/>
          </p:cNvSpPr>
          <p:nvPr>
            <p:ph type="ftr" sz="quarter" idx="12"/>
          </p:nvPr>
        </p:nvSpPr>
        <p:spPr/>
        <p:txBody>
          <a:bodyPr/>
          <a:lstStyle/>
          <a:p>
            <a:r>
              <a:rPr lang="en-SG" dirty="0"/>
              <a:t>School of ICT - CSF - Apr '20 – SSD - Secure Software Testing</a:t>
            </a:r>
            <a:endParaRPr lang="en-US" dirty="0"/>
          </a:p>
        </p:txBody>
      </p:sp>
    </p:spTree>
    <p:extLst>
      <p:ext uri="{BB962C8B-B14F-4D97-AF65-F5344CB8AC3E}">
        <p14:creationId xmlns:p14="http://schemas.microsoft.com/office/powerpoint/2010/main" val="3651951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EF80C-37CC-4D0C-B461-E1B1A0E5C591}"/>
              </a:ext>
            </a:extLst>
          </p:cNvPr>
          <p:cNvSpPr>
            <a:spLocks noGrp="1"/>
          </p:cNvSpPr>
          <p:nvPr>
            <p:ph type="title"/>
          </p:nvPr>
        </p:nvSpPr>
        <p:spPr/>
        <p:txBody>
          <a:bodyPr/>
          <a:lstStyle/>
          <a:p>
            <a:r>
              <a:rPr lang="en-US" dirty="0"/>
              <a:t>Functional VS Non-Functional</a:t>
            </a:r>
          </a:p>
        </p:txBody>
      </p:sp>
      <p:sp>
        <p:nvSpPr>
          <p:cNvPr id="3" name="Footer Placeholder 2">
            <a:extLst>
              <a:ext uri="{FF2B5EF4-FFF2-40B4-BE49-F238E27FC236}">
                <a16:creationId xmlns:a16="http://schemas.microsoft.com/office/drawing/2014/main" id="{B8D0BB87-612D-433A-AE1B-9808F344C9D8}"/>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4E8E0DAD-4BDC-4260-81A9-738E08DE4135}"/>
              </a:ext>
            </a:extLst>
          </p:cNvPr>
          <p:cNvSpPr>
            <a:spLocks noGrp="1"/>
          </p:cNvSpPr>
          <p:nvPr>
            <p:ph type="sldNum" sz="quarter" idx="12"/>
          </p:nvPr>
        </p:nvSpPr>
        <p:spPr/>
        <p:txBody>
          <a:bodyPr>
            <a:normAutofit fontScale="85000" lnSpcReduction="20000"/>
          </a:bodyPr>
          <a:lstStyle/>
          <a:p>
            <a:fld id="{EA66EF6D-3DA9-AB4A-B046-714C943A02DA}" type="slidenum">
              <a:rPr lang="en-US" smtClean="0"/>
              <a:t>6</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4199860498"/>
              </p:ext>
            </p:extLst>
          </p:nvPr>
        </p:nvGraphicFramePr>
        <p:xfrm>
          <a:off x="1070041" y="1731524"/>
          <a:ext cx="6945550" cy="4221804"/>
        </p:xfrm>
        <a:graphic>
          <a:graphicData uri="http://schemas.openxmlformats.org/drawingml/2006/table">
            <a:tbl>
              <a:tblPr firstRow="1" bandRow="1">
                <a:tableStyleId>{5C22544A-7EE6-4342-B048-85BDC9FD1C3A}</a:tableStyleId>
              </a:tblPr>
              <a:tblGrid>
                <a:gridCol w="3472775">
                  <a:extLst>
                    <a:ext uri="{9D8B030D-6E8A-4147-A177-3AD203B41FA5}">
                      <a16:colId xmlns:a16="http://schemas.microsoft.com/office/drawing/2014/main" val="20000"/>
                    </a:ext>
                  </a:extLst>
                </a:gridCol>
                <a:gridCol w="3472775">
                  <a:extLst>
                    <a:ext uri="{9D8B030D-6E8A-4147-A177-3AD203B41FA5}">
                      <a16:colId xmlns:a16="http://schemas.microsoft.com/office/drawing/2014/main" val="20001"/>
                    </a:ext>
                  </a:extLst>
                </a:gridCol>
              </a:tblGrid>
              <a:tr h="547098">
                <a:tc>
                  <a:txBody>
                    <a:bodyPr/>
                    <a:lstStyle/>
                    <a:p>
                      <a:r>
                        <a:rPr lang="en-US" sz="2000" dirty="0"/>
                        <a:t>Functional </a:t>
                      </a:r>
                    </a:p>
                  </a:txBody>
                  <a:tcPr/>
                </a:tc>
                <a:tc>
                  <a:txBody>
                    <a:bodyPr/>
                    <a:lstStyle/>
                    <a:p>
                      <a:r>
                        <a:rPr lang="en-US" sz="2000" dirty="0"/>
                        <a:t>Non-Functional</a:t>
                      </a:r>
                    </a:p>
                  </a:txBody>
                  <a:tcPr/>
                </a:tc>
                <a:extLst>
                  <a:ext uri="{0D108BD9-81ED-4DB2-BD59-A6C34878D82A}">
                    <a16:rowId xmlns:a16="http://schemas.microsoft.com/office/drawing/2014/main" val="10000"/>
                  </a:ext>
                </a:extLst>
              </a:tr>
              <a:tr h="634838">
                <a:tc>
                  <a:txBody>
                    <a:bodyPr/>
                    <a:lstStyle/>
                    <a:p>
                      <a:r>
                        <a:rPr lang="en-US" sz="2000" dirty="0"/>
                        <a:t>Unit Testing</a:t>
                      </a:r>
                    </a:p>
                  </a:txBody>
                  <a:tcPr/>
                </a:tc>
                <a:tc>
                  <a:txBody>
                    <a:bodyPr/>
                    <a:lstStyle/>
                    <a:p>
                      <a:r>
                        <a:rPr lang="en-US" sz="2000" dirty="0"/>
                        <a:t>Load Testing</a:t>
                      </a:r>
                    </a:p>
                  </a:txBody>
                  <a:tcPr/>
                </a:tc>
                <a:extLst>
                  <a:ext uri="{0D108BD9-81ED-4DB2-BD59-A6C34878D82A}">
                    <a16:rowId xmlns:a16="http://schemas.microsoft.com/office/drawing/2014/main" val="10001"/>
                  </a:ext>
                </a:extLst>
              </a:tr>
              <a:tr h="631350">
                <a:tc>
                  <a:txBody>
                    <a:bodyPr/>
                    <a:lstStyle/>
                    <a:p>
                      <a:r>
                        <a:rPr lang="en-US" sz="2000" dirty="0"/>
                        <a:t>Logic Testing</a:t>
                      </a:r>
                    </a:p>
                  </a:txBody>
                  <a:tcPr/>
                </a:tc>
                <a:tc>
                  <a:txBody>
                    <a:bodyPr/>
                    <a:lstStyle/>
                    <a:p>
                      <a:r>
                        <a:rPr lang="en-US" sz="2000" dirty="0"/>
                        <a:t>Stress Testing</a:t>
                      </a:r>
                    </a:p>
                  </a:txBody>
                  <a:tcPr/>
                </a:tc>
                <a:extLst>
                  <a:ext uri="{0D108BD9-81ED-4DB2-BD59-A6C34878D82A}">
                    <a16:rowId xmlns:a16="http://schemas.microsoft.com/office/drawing/2014/main" val="10002"/>
                  </a:ext>
                </a:extLst>
              </a:tr>
              <a:tr h="731782">
                <a:tc>
                  <a:txBody>
                    <a:bodyPr/>
                    <a:lstStyle/>
                    <a:p>
                      <a:r>
                        <a:rPr lang="en-US" sz="2000" dirty="0"/>
                        <a:t>Integration Testing</a:t>
                      </a:r>
                    </a:p>
                  </a:txBody>
                  <a:tcPr/>
                </a:tc>
                <a:tc>
                  <a:txBody>
                    <a:bodyPr/>
                    <a:lstStyle/>
                    <a:p>
                      <a:r>
                        <a:rPr lang="en-US" sz="2000" dirty="0"/>
                        <a:t>Scalability Testing</a:t>
                      </a:r>
                    </a:p>
                  </a:txBody>
                  <a:tcPr/>
                </a:tc>
                <a:extLst>
                  <a:ext uri="{0D108BD9-81ED-4DB2-BD59-A6C34878D82A}">
                    <a16:rowId xmlns:a16="http://schemas.microsoft.com/office/drawing/2014/main" val="10003"/>
                  </a:ext>
                </a:extLst>
              </a:tr>
              <a:tr h="731782">
                <a:tc>
                  <a:txBody>
                    <a:bodyPr/>
                    <a:lstStyle/>
                    <a:p>
                      <a:r>
                        <a:rPr lang="en-US" sz="2000" dirty="0"/>
                        <a:t>Regression Testing</a:t>
                      </a:r>
                    </a:p>
                  </a:txBody>
                  <a:tcPr/>
                </a:tc>
                <a:tc>
                  <a:txBody>
                    <a:bodyPr/>
                    <a:lstStyle/>
                    <a:p>
                      <a:r>
                        <a:rPr lang="en-US" sz="2000" dirty="0"/>
                        <a:t>Interoperability Testing</a:t>
                      </a:r>
                    </a:p>
                  </a:txBody>
                  <a:tcPr/>
                </a:tc>
                <a:extLst>
                  <a:ext uri="{0D108BD9-81ED-4DB2-BD59-A6C34878D82A}">
                    <a16:rowId xmlns:a16="http://schemas.microsoft.com/office/drawing/2014/main" val="10004"/>
                  </a:ext>
                </a:extLst>
              </a:tr>
              <a:tr h="94495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User Acceptance Testing (UAT)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Disaster Recovery (DR) Testing</a:t>
                      </a:r>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62630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EF80C-37CC-4D0C-B461-E1B1A0E5C591}"/>
              </a:ext>
            </a:extLst>
          </p:cNvPr>
          <p:cNvSpPr>
            <a:spLocks noGrp="1"/>
          </p:cNvSpPr>
          <p:nvPr>
            <p:ph type="title"/>
          </p:nvPr>
        </p:nvSpPr>
        <p:spPr/>
        <p:txBody>
          <a:bodyPr/>
          <a:lstStyle/>
          <a:p>
            <a:r>
              <a:rPr lang="en-US" dirty="0"/>
              <a:t>Functional Test</a:t>
            </a:r>
          </a:p>
        </p:txBody>
      </p:sp>
      <p:sp>
        <p:nvSpPr>
          <p:cNvPr id="3" name="Footer Placeholder 2">
            <a:extLst>
              <a:ext uri="{FF2B5EF4-FFF2-40B4-BE49-F238E27FC236}">
                <a16:creationId xmlns:a16="http://schemas.microsoft.com/office/drawing/2014/main" id="{B8D0BB87-612D-433A-AE1B-9808F344C9D8}"/>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4E8E0DAD-4BDC-4260-81A9-738E08DE4135}"/>
              </a:ext>
            </a:extLst>
          </p:cNvPr>
          <p:cNvSpPr>
            <a:spLocks noGrp="1"/>
          </p:cNvSpPr>
          <p:nvPr>
            <p:ph type="sldNum" sz="quarter" idx="12"/>
          </p:nvPr>
        </p:nvSpPr>
        <p:spPr/>
        <p:txBody>
          <a:bodyPr>
            <a:normAutofit fontScale="85000" lnSpcReduction="20000"/>
          </a:bodyPr>
          <a:lstStyle/>
          <a:p>
            <a:fld id="{EA66EF6D-3DA9-AB4A-B046-714C943A02DA}" type="slidenum">
              <a:rPr lang="en-US" smtClean="0"/>
              <a:t>7</a:t>
            </a:fld>
            <a:endParaRPr lang="en-US"/>
          </a:p>
        </p:txBody>
      </p:sp>
      <p:sp>
        <p:nvSpPr>
          <p:cNvPr id="5" name="Content Placeholder 4">
            <a:extLst>
              <a:ext uri="{FF2B5EF4-FFF2-40B4-BE49-F238E27FC236}">
                <a16:creationId xmlns:a16="http://schemas.microsoft.com/office/drawing/2014/main" id="{48EDEC78-DFAF-4037-A8FB-D6E58F4ACECC}"/>
              </a:ext>
            </a:extLst>
          </p:cNvPr>
          <p:cNvSpPr>
            <a:spLocks noGrp="1"/>
          </p:cNvSpPr>
          <p:nvPr>
            <p:ph sz="quarter" idx="1"/>
          </p:nvPr>
        </p:nvSpPr>
        <p:spPr/>
        <p:txBody>
          <a:bodyPr>
            <a:normAutofit fontScale="85000" lnSpcReduction="20000"/>
          </a:bodyPr>
          <a:lstStyle/>
          <a:p>
            <a:r>
              <a:rPr lang="en-US" dirty="0"/>
              <a:t>Unit Testing - It is performed by breaking the functionality of the software into smaller parts and each part is tested in isolation from the other parts for build and compilation errors as well as functional logic.</a:t>
            </a:r>
          </a:p>
          <a:p>
            <a:r>
              <a:rPr lang="en-US" dirty="0"/>
              <a:t>Logic Testing - Validates the accuracy of the software processing logic</a:t>
            </a:r>
          </a:p>
          <a:p>
            <a:r>
              <a:rPr lang="en-US" dirty="0"/>
              <a:t>Integration Testing - The security of the sum of all parts should be tested.</a:t>
            </a:r>
          </a:p>
          <a:p>
            <a:r>
              <a:rPr lang="en-US" dirty="0"/>
              <a:t>Regression Testing - Validate that the software did not break previous functionality or security and regress to a nonfunctional or insecure state.</a:t>
            </a:r>
          </a:p>
          <a:p>
            <a:r>
              <a:rPr lang="en-US" dirty="0"/>
              <a:t>User Acceptance Testing (UAT) - A gating mechanism used to determine if the software is ready for release.</a:t>
            </a:r>
          </a:p>
          <a:p>
            <a:endParaRPr lang="en-US" dirty="0"/>
          </a:p>
        </p:txBody>
      </p:sp>
    </p:spTree>
    <p:extLst>
      <p:ext uri="{BB962C8B-B14F-4D97-AF65-F5344CB8AC3E}">
        <p14:creationId xmlns:p14="http://schemas.microsoft.com/office/powerpoint/2010/main" val="2758189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EF80C-37CC-4D0C-B461-E1B1A0E5C591}"/>
              </a:ext>
            </a:extLst>
          </p:cNvPr>
          <p:cNvSpPr>
            <a:spLocks noGrp="1"/>
          </p:cNvSpPr>
          <p:nvPr>
            <p:ph type="title"/>
          </p:nvPr>
        </p:nvSpPr>
        <p:spPr/>
        <p:txBody>
          <a:bodyPr/>
          <a:lstStyle/>
          <a:p>
            <a:r>
              <a:rPr lang="en-US" dirty="0"/>
              <a:t>Non-Functional Test</a:t>
            </a:r>
          </a:p>
        </p:txBody>
      </p:sp>
      <p:sp>
        <p:nvSpPr>
          <p:cNvPr id="3" name="Footer Placeholder 2">
            <a:extLst>
              <a:ext uri="{FF2B5EF4-FFF2-40B4-BE49-F238E27FC236}">
                <a16:creationId xmlns:a16="http://schemas.microsoft.com/office/drawing/2014/main" id="{B8D0BB87-612D-433A-AE1B-9808F344C9D8}"/>
              </a:ext>
            </a:extLst>
          </p:cNvPr>
          <p:cNvSpPr>
            <a:spLocks noGrp="1"/>
          </p:cNvSpPr>
          <p:nvPr>
            <p:ph type="ftr" sz="quarter" idx="11"/>
          </p:nvPr>
        </p:nvSpPr>
        <p:spPr/>
        <p:txBody>
          <a:bodyPr/>
          <a:lstStyle/>
          <a:p>
            <a:r>
              <a:rPr lang="en-SG" dirty="0"/>
              <a:t>School of ICT - CSF - Apr '20 – SSD - Secure Software Testing</a:t>
            </a:r>
            <a:endParaRPr lang="en-US" dirty="0"/>
          </a:p>
        </p:txBody>
      </p:sp>
      <p:sp>
        <p:nvSpPr>
          <p:cNvPr id="4" name="Slide Number Placeholder 3">
            <a:extLst>
              <a:ext uri="{FF2B5EF4-FFF2-40B4-BE49-F238E27FC236}">
                <a16:creationId xmlns:a16="http://schemas.microsoft.com/office/drawing/2014/main" id="{4E8E0DAD-4BDC-4260-81A9-738E08DE4135}"/>
              </a:ext>
            </a:extLst>
          </p:cNvPr>
          <p:cNvSpPr>
            <a:spLocks noGrp="1"/>
          </p:cNvSpPr>
          <p:nvPr>
            <p:ph type="sldNum" sz="quarter" idx="12"/>
          </p:nvPr>
        </p:nvSpPr>
        <p:spPr/>
        <p:txBody>
          <a:bodyPr>
            <a:normAutofit fontScale="85000" lnSpcReduction="20000"/>
          </a:bodyPr>
          <a:lstStyle/>
          <a:p>
            <a:fld id="{EA66EF6D-3DA9-AB4A-B046-714C943A02DA}" type="slidenum">
              <a:rPr lang="en-US" smtClean="0"/>
              <a:t>8</a:t>
            </a:fld>
            <a:endParaRPr lang="en-US"/>
          </a:p>
        </p:txBody>
      </p:sp>
      <p:sp>
        <p:nvSpPr>
          <p:cNvPr id="5" name="Content Placeholder 4">
            <a:extLst>
              <a:ext uri="{FF2B5EF4-FFF2-40B4-BE49-F238E27FC236}">
                <a16:creationId xmlns:a16="http://schemas.microsoft.com/office/drawing/2014/main" id="{48EDEC78-DFAF-4037-A8FB-D6E58F4ACECC}"/>
              </a:ext>
            </a:extLst>
          </p:cNvPr>
          <p:cNvSpPr>
            <a:spLocks noGrp="1"/>
          </p:cNvSpPr>
          <p:nvPr>
            <p:ph sz="quarter" idx="1"/>
          </p:nvPr>
        </p:nvSpPr>
        <p:spPr/>
        <p:txBody>
          <a:bodyPr>
            <a:normAutofit fontScale="92500" lnSpcReduction="20000"/>
          </a:bodyPr>
          <a:lstStyle/>
          <a:p>
            <a:r>
              <a:rPr lang="en-US" dirty="0"/>
              <a:t>Load Testing - Process of subjecting the software to volumes of operating tasks or users until it cannot handle any more.</a:t>
            </a:r>
          </a:p>
          <a:p>
            <a:r>
              <a:rPr lang="en-US" dirty="0"/>
              <a:t>Stress Testing - Determine the breaking point of the software.</a:t>
            </a:r>
          </a:p>
          <a:p>
            <a:r>
              <a:rPr lang="en-US" dirty="0"/>
              <a:t>Scalability Testing - Mitigate bottlenecks that will hinder the ability of the software to handle more load.</a:t>
            </a:r>
          </a:p>
          <a:p>
            <a:r>
              <a:rPr lang="en-US" dirty="0"/>
              <a:t>Interoperability Testing - Verify the resiliency of the interfaces that exist between the environments.</a:t>
            </a:r>
          </a:p>
          <a:p>
            <a:r>
              <a:rPr lang="en-US" dirty="0"/>
              <a:t>Disaster Recovery (DR) Testing - Ability of the software to restore its operation after a disaster happens.</a:t>
            </a:r>
          </a:p>
        </p:txBody>
      </p:sp>
    </p:spTree>
    <p:extLst>
      <p:ext uri="{BB962C8B-B14F-4D97-AF65-F5344CB8AC3E}">
        <p14:creationId xmlns:p14="http://schemas.microsoft.com/office/powerpoint/2010/main" val="155191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82528C-35DF-42DB-A080-76183FA1B23F}"/>
              </a:ext>
            </a:extLst>
          </p:cNvPr>
          <p:cNvSpPr>
            <a:spLocks noGrp="1"/>
          </p:cNvSpPr>
          <p:nvPr>
            <p:ph type="body" idx="1"/>
          </p:nvPr>
        </p:nvSpPr>
        <p:spPr>
          <a:xfrm>
            <a:off x="1371600" y="2743200"/>
            <a:ext cx="7123113" cy="2806262"/>
          </a:xfrm>
        </p:spPr>
        <p:txBody>
          <a:bodyPr>
            <a:normAutofit fontScale="92500" lnSpcReduction="20000"/>
          </a:bodyPr>
          <a:lstStyle/>
          <a:p>
            <a:r>
              <a:rPr lang="en-US" dirty="0"/>
              <a:t>Security testing is testing with an attacker perspective to validate the ability of the software to withstand attack (resiliency), </a:t>
            </a:r>
          </a:p>
          <a:p>
            <a:r>
              <a:rPr lang="en-US" dirty="0"/>
              <a:t>while testing security functionality (authentication mechanisms, auditing capabilities, error handling, etc.) in software is meant to assure that the functionality of protection mechanisms are working properly</a:t>
            </a:r>
          </a:p>
        </p:txBody>
      </p:sp>
      <p:sp>
        <p:nvSpPr>
          <p:cNvPr id="3" name="Title 2">
            <a:extLst>
              <a:ext uri="{FF2B5EF4-FFF2-40B4-BE49-F238E27FC236}">
                <a16:creationId xmlns:a16="http://schemas.microsoft.com/office/drawing/2014/main" id="{3544124C-15CB-4D9C-8A4C-E9A442647DAF}"/>
              </a:ext>
            </a:extLst>
          </p:cNvPr>
          <p:cNvSpPr>
            <a:spLocks noGrp="1"/>
          </p:cNvSpPr>
          <p:nvPr>
            <p:ph type="title"/>
          </p:nvPr>
        </p:nvSpPr>
        <p:spPr/>
        <p:txBody>
          <a:bodyPr/>
          <a:lstStyle/>
          <a:p>
            <a:r>
              <a:rPr lang="en-US" dirty="0"/>
              <a:t>Security Testing</a:t>
            </a:r>
          </a:p>
        </p:txBody>
      </p:sp>
      <p:sp>
        <p:nvSpPr>
          <p:cNvPr id="4" name="Slide Number Placeholder 3">
            <a:extLst>
              <a:ext uri="{FF2B5EF4-FFF2-40B4-BE49-F238E27FC236}">
                <a16:creationId xmlns:a16="http://schemas.microsoft.com/office/drawing/2014/main" id="{85CE978A-8D66-43D4-B5A5-E4F459CE9E62}"/>
              </a:ext>
            </a:extLst>
          </p:cNvPr>
          <p:cNvSpPr>
            <a:spLocks noGrp="1"/>
          </p:cNvSpPr>
          <p:nvPr>
            <p:ph type="sldNum" sz="quarter" idx="11"/>
          </p:nvPr>
        </p:nvSpPr>
        <p:spPr/>
        <p:txBody>
          <a:bodyPr/>
          <a:lstStyle/>
          <a:p>
            <a:fld id="{EA66EF6D-3DA9-AB4A-B046-714C943A02DA}" type="slidenum">
              <a:rPr lang="en-US" smtClean="0"/>
              <a:t>9</a:t>
            </a:fld>
            <a:endParaRPr lang="en-US"/>
          </a:p>
        </p:txBody>
      </p:sp>
      <p:sp>
        <p:nvSpPr>
          <p:cNvPr id="5" name="Footer Placeholder 4">
            <a:extLst>
              <a:ext uri="{FF2B5EF4-FFF2-40B4-BE49-F238E27FC236}">
                <a16:creationId xmlns:a16="http://schemas.microsoft.com/office/drawing/2014/main" id="{20F8A1ED-E7E9-446B-A619-3DC2E44FE007}"/>
              </a:ext>
            </a:extLst>
          </p:cNvPr>
          <p:cNvSpPr>
            <a:spLocks noGrp="1"/>
          </p:cNvSpPr>
          <p:nvPr>
            <p:ph type="ftr" sz="quarter" idx="12"/>
          </p:nvPr>
        </p:nvSpPr>
        <p:spPr/>
        <p:txBody>
          <a:bodyPr/>
          <a:lstStyle/>
          <a:p>
            <a:r>
              <a:rPr lang="en-SG" dirty="0"/>
              <a:t>School of ICT - CSF - Apr '20 – SSD - Secure Software Testing</a:t>
            </a:r>
            <a:endParaRPr lang="en-US" dirty="0"/>
          </a:p>
        </p:txBody>
      </p:sp>
    </p:spTree>
    <p:extLst>
      <p:ext uri="{BB962C8B-B14F-4D97-AF65-F5344CB8AC3E}">
        <p14:creationId xmlns:p14="http://schemas.microsoft.com/office/powerpoint/2010/main" val="371523119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9D8691FBD553D4397DC532467BB7172" ma:contentTypeVersion="8" ma:contentTypeDescription="Create a new document." ma:contentTypeScope="" ma:versionID="ba313b45b42e7bbb930843f5b3777321">
  <xsd:schema xmlns:xsd="http://www.w3.org/2001/XMLSchema" xmlns:xs="http://www.w3.org/2001/XMLSchema" xmlns:p="http://schemas.microsoft.com/office/2006/metadata/properties" xmlns:ns2="43117702-bae0-4bfd-9f83-e766ad67c2e6" xmlns:ns3="13f4a771-0e35-408f-bbbe-dc8f15eaef0c" targetNamespace="http://schemas.microsoft.com/office/2006/metadata/properties" ma:root="true" ma:fieldsID="50f0ce25414190029a9bd2e583febce5" ns2:_="" ns3:_="">
    <xsd:import namespace="43117702-bae0-4bfd-9f83-e766ad67c2e6"/>
    <xsd:import namespace="13f4a771-0e35-408f-bbbe-dc8f15eaef0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117702-bae0-4bfd-9f83-e766ad67c2e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3f4a771-0e35-408f-bbbe-dc8f15eaef0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BD8E665-4AC4-48C9-94B3-B6DB0DCA14DA}">
  <ds:schemaRefs>
    <ds:schemaRef ds:uri="http://schemas.microsoft.com/sharepoint/v3/contenttype/forms"/>
  </ds:schemaRefs>
</ds:datastoreItem>
</file>

<file path=customXml/itemProps2.xml><?xml version="1.0" encoding="utf-8"?>
<ds:datastoreItem xmlns:ds="http://schemas.openxmlformats.org/officeDocument/2006/customXml" ds:itemID="{89EF6610-C0C9-4A6A-8407-DB3AB2EA32E8}">
  <ds:schemaRefs>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http://schemas.microsoft.com/office/2006/metadata/properties"/>
    <ds:schemaRef ds:uri="http://purl.org/dc/terms/"/>
    <ds:schemaRef ds:uri="http://www.w3.org/XML/1998/namespace"/>
    <ds:schemaRef ds:uri="http://purl.org/dc/elements/1.1/"/>
    <ds:schemaRef ds:uri="13f4a771-0e35-408f-bbbe-dc8f15eaef0c"/>
    <ds:schemaRef ds:uri="43117702-bae0-4bfd-9f83-e766ad67c2e6"/>
  </ds:schemaRefs>
</ds:datastoreItem>
</file>

<file path=customXml/itemProps3.xml><?xml version="1.0" encoding="utf-8"?>
<ds:datastoreItem xmlns:ds="http://schemas.openxmlformats.org/officeDocument/2006/customXml" ds:itemID="{F15531DF-5A4D-403B-BBB0-3C19462367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3117702-bae0-4bfd-9f83-e766ad67c2e6"/>
    <ds:schemaRef ds:uri="13f4a771-0e35-408f-bbbe-dc8f15eaef0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Median.thmx</Template>
  <TotalTime>21423</TotalTime>
  <Words>4723</Words>
  <Application>Microsoft Office PowerPoint</Application>
  <PresentationFormat>On-screen Show (4:3)</PresentationFormat>
  <Paragraphs>430</Paragraphs>
  <Slides>51</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51</vt:i4>
      </vt:variant>
    </vt:vector>
  </HeadingPairs>
  <TitlesOfParts>
    <vt:vector size="58" baseType="lpstr">
      <vt:lpstr>Arial</vt:lpstr>
      <vt:lpstr>Calibri</vt:lpstr>
      <vt:lpstr>Times New Roman</vt:lpstr>
      <vt:lpstr>Wingdings</vt:lpstr>
      <vt:lpstr>Wingdings 2</vt:lpstr>
      <vt:lpstr>Median</vt:lpstr>
      <vt:lpstr>Acrobat Document</vt:lpstr>
      <vt:lpstr>SECURE SOFTWARE DEVELOPMENT (SSD)</vt:lpstr>
      <vt:lpstr>Contents</vt:lpstr>
      <vt:lpstr>Remote Learning Instructions</vt:lpstr>
      <vt:lpstr>Important Details </vt:lpstr>
      <vt:lpstr>Types of Software Testing</vt:lpstr>
      <vt:lpstr>Functional VS Non-Functional</vt:lpstr>
      <vt:lpstr>Functional Test</vt:lpstr>
      <vt:lpstr>Non-Functional Test</vt:lpstr>
      <vt:lpstr>Security Testing</vt:lpstr>
      <vt:lpstr>Security Testing Methods</vt:lpstr>
      <vt:lpstr>White Box Testing</vt:lpstr>
      <vt:lpstr>Security Testing Methods</vt:lpstr>
      <vt:lpstr>Black Box Testing</vt:lpstr>
      <vt:lpstr>White Box Vs Black Box</vt:lpstr>
      <vt:lpstr>Types of Security Testing</vt:lpstr>
      <vt:lpstr>Cryptographic Validation Testing</vt:lpstr>
      <vt:lpstr>Vulnerability Scanning</vt:lpstr>
      <vt:lpstr>Content Scanning</vt:lpstr>
      <vt:lpstr>Privacy Scanning</vt:lpstr>
      <vt:lpstr>Penetration Testing (Pen-Testing)</vt:lpstr>
      <vt:lpstr>Penetration Testing (Pen-Testing)</vt:lpstr>
      <vt:lpstr>Penetration Testing (Pen-Testing)</vt:lpstr>
      <vt:lpstr>Penetration Testing (Pen-Testing)</vt:lpstr>
      <vt:lpstr>Penetration Testing (Pen-Testing)</vt:lpstr>
      <vt:lpstr>Fuzzing</vt:lpstr>
      <vt:lpstr>Open-Ended Question</vt:lpstr>
      <vt:lpstr>Mission 13.1: Secure Test 1</vt:lpstr>
      <vt:lpstr>Software Security Testing</vt:lpstr>
      <vt:lpstr>Software Security Testing</vt:lpstr>
      <vt:lpstr>Testing for Input Validation</vt:lpstr>
      <vt:lpstr>Testing for Injection Flaws Controls</vt:lpstr>
      <vt:lpstr>Testing for Injection Flaws Controls</vt:lpstr>
      <vt:lpstr>Testing for Scripting Attacks Controls</vt:lpstr>
      <vt:lpstr>Testing for Non-repudiation Controls</vt:lpstr>
      <vt:lpstr>Testing for Spoofing Controls</vt:lpstr>
      <vt:lpstr>Testing for Error and Exception Handling Controls (Failure Testing)</vt:lpstr>
      <vt:lpstr>Testing for Error and Exception Handling Controls (Failure Testing)</vt:lpstr>
      <vt:lpstr>Testing for Error and Exception Handling Controls (Failure Testing)</vt:lpstr>
      <vt:lpstr>Testing for Error and Exception Handling Controls (Failure Testing)</vt:lpstr>
      <vt:lpstr>Testing for Privileges Escalations Controls</vt:lpstr>
      <vt:lpstr>Defect Reporting and Tracking</vt:lpstr>
      <vt:lpstr>Defect Reporting and Tracking</vt:lpstr>
      <vt:lpstr>Reporting Defects</vt:lpstr>
      <vt:lpstr>Reporting Defects</vt:lpstr>
      <vt:lpstr>Reporting Defects</vt:lpstr>
      <vt:lpstr>Reporting Defects</vt:lpstr>
      <vt:lpstr>Reporting Defects</vt:lpstr>
      <vt:lpstr>Reporting Defects</vt:lpstr>
      <vt:lpstr>Reporting Defects</vt:lpstr>
      <vt:lpstr>Defect Life Cycle</vt:lpstr>
      <vt:lpstr>Mission 13.2: Web Application Testing Tools (Optional)</vt:lpstr>
    </vt:vector>
  </TitlesOfParts>
  <Company>NP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Champ</dc:creator>
  <cp:lastModifiedBy>Omar Mohamed Saifulamri</cp:lastModifiedBy>
  <cp:revision>921</cp:revision>
  <dcterms:created xsi:type="dcterms:W3CDTF">2015-03-20T20:35:18Z</dcterms:created>
  <dcterms:modified xsi:type="dcterms:W3CDTF">2020-07-12T18:47:38Z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0x010100B9D8691FBD553D4397DC532467BB7172</vt:lpwstr>
  </property>
</Properties>
</file>